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Suma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4754570335312403E-2"/>
          <c:y val="0.10164316627491782"/>
          <c:w val="0.76340564208905914"/>
          <c:h val="0.8773732829841171"/>
        </c:manualLayout>
      </c:layout>
      <c:lineChart>
        <c:grouping val="standard"/>
        <c:varyColors val="0"/>
        <c:ser>
          <c:idx val="0"/>
          <c:order val="0"/>
          <c:tx>
            <c:v>Sześciolatki</c:v>
          </c:tx>
          <c:trendline>
            <c:spPr>
              <a:ln w="25400" cap="flat" cmpd="sng" algn="ctr">
                <a:solidFill>
                  <a:schemeClr val="accen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rendlineType val="linear"/>
            <c:dispRSqr val="0"/>
            <c:dispEq val="0"/>
          </c:trendline>
          <c:cat>
            <c:strRef>
              <c:f>tab.pomoc!$A$15:$A$25</c:f>
              <c:strCache>
                <c:ptCount val="11"/>
                <c:pt idx="0">
                  <c:v>Akiev Abdul Malik</c:v>
                </c:pt>
                <c:pt idx="1">
                  <c:v>Glegoła Jan</c:v>
                </c:pt>
                <c:pt idx="2">
                  <c:v>Jakubowski Jakub</c:v>
                </c:pt>
                <c:pt idx="3">
                  <c:v> Kaczmarek Maja</c:v>
                </c:pt>
                <c:pt idx="4">
                  <c:v>Kokowicz Marcelina</c:v>
                </c:pt>
                <c:pt idx="5">
                  <c:v>Kudrel Jonathan</c:v>
                </c:pt>
                <c:pt idx="6">
                  <c:v>Maciejewska Oliwia</c:v>
                </c:pt>
                <c:pt idx="7">
                  <c:v>Blanka Musiedlak</c:v>
                </c:pt>
                <c:pt idx="8">
                  <c:v>Paruch Zuzanna</c:v>
                </c:pt>
                <c:pt idx="9">
                  <c:v>Siepsiak Kamila</c:v>
                </c:pt>
                <c:pt idx="10">
                  <c:v>Słoboda Kornelia</c:v>
                </c:pt>
              </c:strCache>
            </c:strRef>
          </c:cat>
          <c:val>
            <c:numRef>
              <c:f>tab.pomoc!$E$2:$E$14</c:f>
              <c:numCache>
                <c:formatCode>General</c:formatCode>
                <c:ptCount val="13"/>
                <c:pt idx="0">
                  <c:v>107</c:v>
                </c:pt>
                <c:pt idx="1">
                  <c:v>94</c:v>
                </c:pt>
                <c:pt idx="2">
                  <c:v>130</c:v>
                </c:pt>
                <c:pt idx="3">
                  <c:v>111</c:v>
                </c:pt>
                <c:pt idx="4">
                  <c:v>145</c:v>
                </c:pt>
                <c:pt idx="5">
                  <c:v>129</c:v>
                </c:pt>
                <c:pt idx="6">
                  <c:v>118</c:v>
                </c:pt>
                <c:pt idx="7">
                  <c:v>136</c:v>
                </c:pt>
                <c:pt idx="8">
                  <c:v>109</c:v>
                </c:pt>
                <c:pt idx="9">
                  <c:v>79</c:v>
                </c:pt>
                <c:pt idx="10">
                  <c:v>103</c:v>
                </c:pt>
                <c:pt idx="11">
                  <c:v>147</c:v>
                </c:pt>
                <c:pt idx="12">
                  <c:v>93</c:v>
                </c:pt>
              </c:numCache>
            </c:numRef>
          </c:val>
          <c:smooth val="0"/>
        </c:ser>
        <c:ser>
          <c:idx val="1"/>
          <c:order val="1"/>
          <c:tx>
            <c:v>Pięcolatki</c:v>
          </c:tx>
          <c:trendline>
            <c:spPr>
              <a:ln w="25400" cap="flat" cmpd="sng" algn="ctr">
                <a:solidFill>
                  <a:schemeClr val="accent2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rendlineType val="linear"/>
            <c:dispRSqr val="0"/>
            <c:dispEq val="0"/>
          </c:trendline>
          <c:cat>
            <c:strRef>
              <c:f>tab.pomoc!$A$15:$A$25</c:f>
              <c:strCache>
                <c:ptCount val="11"/>
                <c:pt idx="0">
                  <c:v>Akiev Abdul Malik</c:v>
                </c:pt>
                <c:pt idx="1">
                  <c:v>Glegoła Jan</c:v>
                </c:pt>
                <c:pt idx="2">
                  <c:v>Jakubowski Jakub</c:v>
                </c:pt>
                <c:pt idx="3">
                  <c:v> Kaczmarek Maja</c:v>
                </c:pt>
                <c:pt idx="4">
                  <c:v>Kokowicz Marcelina</c:v>
                </c:pt>
                <c:pt idx="5">
                  <c:v>Kudrel Jonathan</c:v>
                </c:pt>
                <c:pt idx="6">
                  <c:v>Maciejewska Oliwia</c:v>
                </c:pt>
                <c:pt idx="7">
                  <c:v>Blanka Musiedlak</c:v>
                </c:pt>
                <c:pt idx="8">
                  <c:v>Paruch Zuzanna</c:v>
                </c:pt>
                <c:pt idx="9">
                  <c:v>Siepsiak Kamila</c:v>
                </c:pt>
                <c:pt idx="10">
                  <c:v>Słoboda Kornelia</c:v>
                </c:pt>
              </c:strCache>
            </c:strRef>
          </c:cat>
          <c:val>
            <c:numRef>
              <c:f>tab.pomoc!$E$15:$E$25</c:f>
              <c:numCache>
                <c:formatCode>General</c:formatCode>
                <c:ptCount val="11"/>
                <c:pt idx="0">
                  <c:v>67</c:v>
                </c:pt>
                <c:pt idx="1">
                  <c:v>47</c:v>
                </c:pt>
                <c:pt idx="2">
                  <c:v>68</c:v>
                </c:pt>
                <c:pt idx="3">
                  <c:v>77</c:v>
                </c:pt>
                <c:pt idx="4">
                  <c:v>71</c:v>
                </c:pt>
                <c:pt idx="5">
                  <c:v>145</c:v>
                </c:pt>
                <c:pt idx="6">
                  <c:v>72</c:v>
                </c:pt>
                <c:pt idx="7">
                  <c:v>65</c:v>
                </c:pt>
                <c:pt idx="8">
                  <c:v>90</c:v>
                </c:pt>
                <c:pt idx="9">
                  <c:v>77</c:v>
                </c:pt>
                <c:pt idx="10">
                  <c:v>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93152"/>
        <c:axId val="11794688"/>
      </c:lineChart>
      <c:catAx>
        <c:axId val="11793152"/>
        <c:scaling>
          <c:orientation val="minMax"/>
        </c:scaling>
        <c:delete val="1"/>
        <c:axPos val="b"/>
        <c:majorTickMark val="out"/>
        <c:minorTickMark val="none"/>
        <c:tickLblPos val="nextTo"/>
        <c:crossAx val="11794688"/>
        <c:crosses val="autoZero"/>
        <c:auto val="1"/>
        <c:lblAlgn val="ctr"/>
        <c:lblOffset val="100"/>
        <c:noMultiLvlLbl val="0"/>
      </c:catAx>
      <c:valAx>
        <c:axId val="11794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93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7237-9F93-4CD3-B3BD-60C7A35C84B3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C1BE-CA75-4CB8-9E91-BC5E057BED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7237-9F93-4CD3-B3BD-60C7A35C84B3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C1BE-CA75-4CB8-9E91-BC5E057BED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7237-9F93-4CD3-B3BD-60C7A35C84B3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C1BE-CA75-4CB8-9E91-BC5E057BED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7237-9F93-4CD3-B3BD-60C7A35C84B3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C1BE-CA75-4CB8-9E91-BC5E057BED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7237-9F93-4CD3-B3BD-60C7A35C84B3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C1BE-CA75-4CB8-9E91-BC5E057BED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7237-9F93-4CD3-B3BD-60C7A35C84B3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C1BE-CA75-4CB8-9E91-BC5E057BED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7237-9F93-4CD3-B3BD-60C7A35C84B3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C1BE-CA75-4CB8-9E91-BC5E057BED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7237-9F93-4CD3-B3BD-60C7A35C84B3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C1BE-CA75-4CB8-9E91-BC5E057BED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7237-9F93-4CD3-B3BD-60C7A35C84B3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C1BE-CA75-4CB8-9E91-BC5E057BED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7237-9F93-4CD3-B3BD-60C7A35C84B3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C1BE-CA75-4CB8-9E91-BC5E057BED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7237-9F93-4CD3-B3BD-60C7A35C84B3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C1BE-CA75-4CB8-9E91-BC5E057BEDE5}" type="slidenum">
              <a:rPr lang="pl-PL" smtClean="0"/>
              <a:t>‹#›</a:t>
            </a:fld>
            <a:endParaRPr lang="pl-PL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E137237-9F93-4CD3-B3BD-60C7A35C84B3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745C1BE-CA75-4CB8-9E91-BC5E057BEDE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1412777"/>
            <a:ext cx="8712968" cy="2016223"/>
          </a:xfrm>
        </p:spPr>
        <p:txBody>
          <a:bodyPr/>
          <a:lstStyle/>
          <a:p>
            <a:pPr algn="ctr"/>
            <a:r>
              <a:rPr lang="pl-PL" b="1" dirty="0" smtClean="0"/>
              <a:t>Diagnoza gotowości szkolnej</a:t>
            </a:r>
            <a:br>
              <a:rPr lang="pl-PL" b="1" dirty="0" smtClean="0"/>
            </a:br>
            <a:r>
              <a:rPr lang="pl-PL" b="1" dirty="0" smtClean="0"/>
              <a:t> 2016/2017</a:t>
            </a:r>
            <a:br>
              <a:rPr lang="pl-PL" b="1" dirty="0" smtClean="0"/>
            </a:br>
            <a:r>
              <a:rPr lang="pl-PL" b="1" dirty="0" smtClean="0"/>
              <a:t>I próba październik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Oddział Przedszkolny przy Szkole Podstawowej nr 24 w Lublinie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833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305476"/>
          </a:xfrm>
        </p:spPr>
        <p:txBody>
          <a:bodyPr/>
          <a:lstStyle/>
          <a:p>
            <a:r>
              <a:rPr lang="pl-PL" dirty="0"/>
              <a:t>Przyjęto następujące przedziały procentowe: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/>
              <a:t>100% - 76% - poziom wysoki                                                                                                                  75% - 51% - poziom przeciętny                                                                                                          poniżej 51% - poziom niski</a:t>
            </a:r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17121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Wysoki </a:t>
            </a:r>
            <a:r>
              <a:rPr lang="pl-PL" dirty="0"/>
              <a:t>poziom gotowości szkolnej: 7 uczniów ( w tym 1 pięciolatek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b="1" dirty="0"/>
              <a:t>Przeciętny</a:t>
            </a:r>
            <a:r>
              <a:rPr lang="pl-PL" dirty="0"/>
              <a:t> poziom gotowości szkolnej: 8 uczniów ( w tym 1 pięciolatek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b="1" dirty="0"/>
              <a:t>Niski</a:t>
            </a:r>
            <a:r>
              <a:rPr lang="pl-PL" dirty="0"/>
              <a:t> poziom gotowości szkolnej: 9 uczniów (są to same pięciolatki, uczęszczające pierwszy rok do zerówki)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649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657100"/>
              </p:ext>
            </p:extLst>
          </p:nvPr>
        </p:nvGraphicFramePr>
        <p:xfrm>
          <a:off x="107504" y="0"/>
          <a:ext cx="903649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84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4400" b="1" i="1" dirty="0" smtClean="0">
                <a:solidFill>
                  <a:srgbClr val="FF0000"/>
                </a:solidFill>
              </a:rPr>
              <a:t>Dziękuję za uwagę!</a:t>
            </a:r>
            <a:endParaRPr lang="pl-PL" sz="4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628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Użyte narzędzia i środki dydaktyczne: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„Karty do diagnozowania gotowości szkolnej” </a:t>
            </a:r>
            <a:r>
              <a:rPr lang="pl-PL" dirty="0"/>
              <a:t>Hanna </a:t>
            </a:r>
            <a:r>
              <a:rPr lang="pl-PL" dirty="0" err="1"/>
              <a:t>Derewlana</a:t>
            </a:r>
            <a:r>
              <a:rPr lang="pl-PL" dirty="0"/>
              <a:t>, Barbara Michalska, Joanna Świątek, Beata </a:t>
            </a:r>
            <a:r>
              <a:rPr lang="pl-PL" dirty="0" smtClean="0"/>
              <a:t>Wosińska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Zestaw klocków przestrzennych ( + liczby)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Historyjki obrazkowe, puzzle, kolorowe obrazki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Zestaw figur geometrycznych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077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Cel: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b="1" dirty="0" smtClean="0"/>
              <a:t>Wskazanie </a:t>
            </a:r>
            <a:r>
              <a:rPr lang="pl-PL" sz="2800" b="1" dirty="0"/>
              <a:t>umiejętności i </a:t>
            </a:r>
            <a:r>
              <a:rPr lang="pl-PL" sz="2800" b="1" dirty="0" smtClean="0"/>
              <a:t>kompetencji </a:t>
            </a:r>
            <a:r>
              <a:rPr lang="pl-PL" sz="2800" b="1" dirty="0"/>
              <a:t>dziecka</a:t>
            </a:r>
            <a:r>
              <a:rPr lang="pl-PL" sz="2800" b="1" dirty="0" smtClean="0"/>
              <a:t>, w zakresie badanych obszarów, </a:t>
            </a:r>
            <a:r>
              <a:rPr lang="pl-PL" sz="2800" b="1" dirty="0"/>
              <a:t>które będą mu pomagać w nauce w klasie I oraz, wskazanie aspektów rozwoju dziecka, które tę naukę mogą utrudniać.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Charakterystyka grupy: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 smtClean="0"/>
              <a:t>	Diagnozą </a:t>
            </a:r>
            <a:r>
              <a:rPr lang="pl-PL" sz="2400" b="1" dirty="0"/>
              <a:t>przedszkolną objęte było razem 24 dzieci z oddziału przedszkolnego, w tym 14 dzieci sześcioletnich oraz 10 dzieci pięcioletnich. Dwoje dzieci 4 letnich nie uczestniczyło w badaniu, ze względu na wiek.</a:t>
            </a:r>
          </a:p>
        </p:txBody>
      </p:sp>
    </p:spTree>
    <p:extLst>
      <p:ext uri="{BB962C8B-B14F-4D97-AF65-F5344CB8AC3E}">
        <p14:creationId xmlns:p14="http://schemas.microsoft.com/office/powerpoint/2010/main" val="1254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125113" cy="924475"/>
          </a:xfrm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Badane obszary: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Rozwój poznawczy</a:t>
            </a:r>
          </a:p>
          <a:p>
            <a:r>
              <a:rPr lang="pl-PL" sz="3200" dirty="0" smtClean="0"/>
              <a:t>Rozwój społeczno- emocjonalny</a:t>
            </a:r>
          </a:p>
          <a:p>
            <a:r>
              <a:rPr lang="pl-PL" sz="3200" dirty="0" smtClean="0"/>
              <a:t>Rozwój fizyczny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02889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Rozwój </a:t>
            </a:r>
            <a:r>
              <a:rPr lang="pl-PL" b="1" dirty="0" smtClean="0"/>
              <a:t>poznawczy: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Mowa</a:t>
            </a:r>
          </a:p>
          <a:p>
            <a:r>
              <a:rPr lang="pl-PL" sz="2800" dirty="0" smtClean="0"/>
              <a:t>Percepcja wzrokowa</a:t>
            </a:r>
          </a:p>
          <a:p>
            <a:r>
              <a:rPr lang="pl-PL" sz="2800" dirty="0" smtClean="0"/>
              <a:t>Pamięć i uwaga</a:t>
            </a:r>
          </a:p>
          <a:p>
            <a:r>
              <a:rPr lang="pl-PL" sz="2800" dirty="0" smtClean="0"/>
              <a:t>Przygotowanie do nauki czytania i pisania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744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Rozwój emocjonalno- społeczny: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Samodzielność w zakresie czynności samoobsługowych</a:t>
            </a:r>
          </a:p>
          <a:p>
            <a:r>
              <a:rPr lang="pl-PL" sz="2400" dirty="0" smtClean="0"/>
              <a:t>Poziom kompetencji społecznych (reagowanie w sposób społecznie akceptowalny, pokojowe rozwiązywanie konfliktów, relacje w grupie społecznej)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6536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Rozwój fizyczny: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Ogólna sprawność ruchowa dzieci, z uwzględnieniem motoryki małej i dużej.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8750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529140"/>
          </a:xfrm>
        </p:spPr>
        <p:txBody>
          <a:bodyPr/>
          <a:lstStyle/>
          <a:p>
            <a:r>
              <a:rPr lang="pl-PL" dirty="0"/>
              <a:t>Przyjęto następującą skalę oceny osiągnięć dziecka: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09443" y="2348880"/>
            <a:ext cx="7125112" cy="3888432"/>
          </a:xfrm>
        </p:spPr>
        <p:txBody>
          <a:bodyPr>
            <a:normAutofit/>
          </a:bodyPr>
          <a:lstStyle/>
          <a:p>
            <a:r>
              <a:rPr lang="pl-PL" sz="1600" b="1" dirty="0"/>
              <a:t>A</a:t>
            </a:r>
            <a:r>
              <a:rPr lang="pl-PL" sz="1600" dirty="0"/>
              <a:t>(3pkt): badana umiejętność została ukształtowana: dziecko samodzielnie/ starannie/precyzyjnie/sprawnie/bezbłędnie wykonuje określone wskaźnikiem czynności.</a:t>
            </a:r>
          </a:p>
          <a:p>
            <a:r>
              <a:rPr lang="pl-PL" sz="1600" b="1" dirty="0"/>
              <a:t>B</a:t>
            </a:r>
            <a:r>
              <a:rPr lang="pl-PL" sz="1600" dirty="0"/>
              <a:t> (2pkt): badana umiejętność należy doskonalić: dziecko samodzielnie wykonuje określone wskaźnikiem czynności, popełniając pojedyncze/ nieznaczne/ niewielkie/ drobne błędy</a:t>
            </a:r>
            <a:r>
              <a:rPr lang="pl-PL" sz="1600" dirty="0" smtClean="0"/>
              <a:t>.</a:t>
            </a:r>
          </a:p>
          <a:p>
            <a:r>
              <a:rPr lang="pl-PL" sz="1600" dirty="0"/>
              <a:t> </a:t>
            </a:r>
            <a:r>
              <a:rPr lang="pl-PL" sz="1600" b="1" dirty="0" smtClean="0"/>
              <a:t>C(</a:t>
            </a:r>
            <a:r>
              <a:rPr lang="pl-PL" sz="1600" dirty="0" smtClean="0"/>
              <a:t>1pkt</a:t>
            </a:r>
            <a:r>
              <a:rPr lang="pl-PL" sz="1600" dirty="0"/>
              <a:t>): badana umiejętność jest w fazie kształtowania należy ją rozwijać: dziecko podejmuje próby samodzielnego wykonania zadania lub oczekuje wsparcia, wykonuje czynności nieprecyzyjnie/ niedokładnie/ niestarannie/ popełnia błędy</a:t>
            </a:r>
            <a:r>
              <a:rPr lang="pl-PL" sz="1600" dirty="0" smtClean="0"/>
              <a:t>.</a:t>
            </a:r>
          </a:p>
          <a:p>
            <a:r>
              <a:rPr lang="pl-PL" sz="1600" b="1" dirty="0"/>
              <a:t>D</a:t>
            </a:r>
            <a:r>
              <a:rPr lang="pl-PL" sz="1600" dirty="0"/>
              <a:t>(0 pkt): Badana umiejętność jeszcze nie występuje, dziecko nie podejmuje określonych wskaźnikiem czynności samodzielnie ani z pomocą nauczyciela lub wykonuje zadania niepoprawnie.</a:t>
            </a:r>
          </a:p>
          <a:p>
            <a:pPr marL="0" indent="0">
              <a:buNone/>
            </a:pPr>
            <a:endParaRPr lang="pl-PL" sz="1600" dirty="0"/>
          </a:p>
          <a:p>
            <a:endParaRPr lang="pl-PL" sz="1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320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287</Words>
  <Application>Microsoft Office PowerPoint</Application>
  <PresentationFormat>Pokaz na ekranie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Spring</vt:lpstr>
      <vt:lpstr>Diagnoza gotowości szkolnej  2016/2017 I próba październik</vt:lpstr>
      <vt:lpstr>Użyte narzędzia i środki dydaktyczne:</vt:lpstr>
      <vt:lpstr>Cel:</vt:lpstr>
      <vt:lpstr>Charakterystyka grupy:</vt:lpstr>
      <vt:lpstr>Badane obszary:</vt:lpstr>
      <vt:lpstr>Rozwój poznawczy:</vt:lpstr>
      <vt:lpstr>Rozwój emocjonalno- społeczny:</vt:lpstr>
      <vt:lpstr>Rozwój fizyczny:</vt:lpstr>
      <vt:lpstr>Przyjęto następującą skalę oceny osiągnięć dziecka: </vt:lpstr>
      <vt:lpstr>Przyjęto następujące przedziały procentowe: </vt:lpstr>
      <vt:lpstr>Wyniki: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Diagnoza gotowości szkolnej  2016/2017 I próba październik</dc:title>
  <dc:creator>Mroczek Marcin</dc:creator>
  <cp:lastModifiedBy>Mroczek Marcin</cp:lastModifiedBy>
  <cp:revision>9</cp:revision>
  <dcterms:created xsi:type="dcterms:W3CDTF">2016-10-23T05:34:03Z</dcterms:created>
  <dcterms:modified xsi:type="dcterms:W3CDTF">2016-10-23T13:39:24Z</dcterms:modified>
</cp:coreProperties>
</file>