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8"/>
  </p:notes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16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1F2602-00EB-4325-A66D-8798C6E63DBB}" type="datetimeFigureOut">
              <a:rPr lang="pl-PL" smtClean="0"/>
              <a:t>2013-01-26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D7364C-871E-49E9-89F4-847C279A19D4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D7364C-871E-49E9-89F4-847C279A19D4}" type="slidenum">
              <a:rPr lang="pl-PL" smtClean="0"/>
              <a:t>2</a:t>
            </a:fld>
            <a:endParaRPr lang="pl-P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Łącznik prosty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ytuł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16" name="Symbol zastępczy daty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3A271-A9F3-4E9C-8663-CA16A32F73F5}" type="datetimeFigureOut">
              <a:rPr lang="pl-PL" smtClean="0"/>
              <a:t>2013-01-26</a:t>
            </a:fld>
            <a:endParaRPr lang="pl-PL"/>
          </a:p>
        </p:txBody>
      </p:sp>
      <p:sp>
        <p:nvSpPr>
          <p:cNvPr id="2" name="Symbol zastępczy stopki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5" name="Symbol zastępczy numeru slajdu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FB3317D5-E919-4F89-90E9-418D88B31CF8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3A271-A9F3-4E9C-8663-CA16A32F73F5}" type="datetimeFigureOut">
              <a:rPr lang="pl-PL" smtClean="0"/>
              <a:t>2013-01-26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317D5-E919-4F89-90E9-418D88B31CF8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3A271-A9F3-4E9C-8663-CA16A32F73F5}" type="datetimeFigureOut">
              <a:rPr lang="pl-PL" smtClean="0"/>
              <a:t>2013-01-26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317D5-E919-4F89-90E9-418D88B31CF8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ytuł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27" name="Symbol zastępczy zawartości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25" name="Symbol zastępczy daty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3A271-A9F3-4E9C-8663-CA16A32F73F5}" type="datetimeFigureOut">
              <a:rPr lang="pl-PL" smtClean="0"/>
              <a:t>2013-01-26</a:t>
            </a:fld>
            <a:endParaRPr lang="pl-PL"/>
          </a:p>
        </p:txBody>
      </p:sp>
      <p:sp>
        <p:nvSpPr>
          <p:cNvPr id="19" name="Symbol zastępczy stopki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pl-PL"/>
          </a:p>
        </p:txBody>
      </p:sp>
      <p:sp>
        <p:nvSpPr>
          <p:cNvPr id="16" name="Symbol zastępczy numeru slajdu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FB3317D5-E919-4F89-90E9-418D88B31CF8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Łącznik prosty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ymbol zastępczy tekstu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19" name="Symbol zastępczy daty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3A271-A9F3-4E9C-8663-CA16A32F73F5}" type="datetimeFigureOut">
              <a:rPr lang="pl-PL" smtClean="0"/>
              <a:t>2013-01-26</a:t>
            </a:fld>
            <a:endParaRPr lang="pl-PL"/>
          </a:p>
        </p:txBody>
      </p:sp>
      <p:sp>
        <p:nvSpPr>
          <p:cNvPr id="11" name="Symbol zastępczy stopki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6" name="Symbol zastępczy numeru slajd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317D5-E919-4F89-90E9-418D88B31CF8}" type="slidenum">
              <a:rPr lang="pl-PL" smtClean="0"/>
              <a:t>‹#›</a:t>
            </a:fld>
            <a:endParaRPr lang="pl-PL"/>
          </a:p>
        </p:txBody>
      </p:sp>
      <p:sp>
        <p:nvSpPr>
          <p:cNvPr id="8" name="Tytuł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ytuł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4" name="Symbol zastępczy zawartości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3" name="Symbol zastępczy zawartości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21" name="Symbol zastępczy daty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3A271-A9F3-4E9C-8663-CA16A32F73F5}" type="datetimeFigureOut">
              <a:rPr lang="pl-PL" smtClean="0"/>
              <a:t>2013-01-26</a:t>
            </a:fld>
            <a:endParaRPr lang="pl-PL"/>
          </a:p>
        </p:txBody>
      </p:sp>
      <p:sp>
        <p:nvSpPr>
          <p:cNvPr id="10" name="Symbol zastępczy stopki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1" name="Symbol zastępczy numeru slajd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317D5-E919-4F89-90E9-418D88B31CF8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ytuł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3" name="Symbol zastępczy tekstu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25" name="Symbol zastępczy tekstu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28" name="Symbol zastępczy zawartości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3A271-A9F3-4E9C-8663-CA16A32F73F5}" type="datetimeFigureOut">
              <a:rPr lang="pl-PL" smtClean="0"/>
              <a:t>2013-01-26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FB3317D5-E919-4F89-90E9-418D88B31CF8}" type="slidenum">
              <a:rPr lang="pl-PL" smtClean="0"/>
              <a:t>‹#›</a:t>
            </a:fld>
            <a:endParaRPr lang="pl-PL"/>
          </a:p>
        </p:txBody>
      </p:sp>
      <p:sp>
        <p:nvSpPr>
          <p:cNvPr id="11" name="Łącznik prosty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ytuł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2" name="Symbol zastępczy daty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3A271-A9F3-4E9C-8663-CA16A32F73F5}" type="datetimeFigureOut">
              <a:rPr lang="pl-PL" smtClean="0"/>
              <a:t>2013-01-26</a:t>
            </a:fld>
            <a:endParaRPr lang="pl-PL"/>
          </a:p>
        </p:txBody>
      </p:sp>
      <p:sp>
        <p:nvSpPr>
          <p:cNvPr id="21" name="Symbol zastępczy stopki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317D5-E919-4F89-90E9-418D88B31CF8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3A271-A9F3-4E9C-8663-CA16A32F73F5}" type="datetimeFigureOut">
              <a:rPr lang="pl-PL" smtClean="0"/>
              <a:t>2013-01-26</a:t>
            </a:fld>
            <a:endParaRPr lang="pl-PL"/>
          </a:p>
        </p:txBody>
      </p:sp>
      <p:sp>
        <p:nvSpPr>
          <p:cNvPr id="24" name="Symbol zastępczy stopki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317D5-E919-4F89-90E9-418D88B31CF8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Łącznik prosty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ytuł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26" name="Symbol zastępczy tekstu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14" name="Symbol zastępczy zawartości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25" name="Symbol zastępczy daty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3A271-A9F3-4E9C-8663-CA16A32F73F5}" type="datetimeFigureOut">
              <a:rPr lang="pl-PL" smtClean="0"/>
              <a:t>2013-01-26</a:t>
            </a:fld>
            <a:endParaRPr lang="pl-PL"/>
          </a:p>
        </p:txBody>
      </p:sp>
      <p:sp>
        <p:nvSpPr>
          <p:cNvPr id="29" name="Symbol zastępczy stopki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317D5-E919-4F89-90E9-418D88B31CF8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ymbol zastępczy obrazu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3A271-A9F3-4E9C-8663-CA16A32F73F5}" type="datetimeFigureOut">
              <a:rPr lang="pl-PL" smtClean="0"/>
              <a:t>2013-01-26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1" name="Symbol zastępczy numeru slajd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317D5-E919-4F89-90E9-418D88B31CF8}" type="slidenum">
              <a:rPr lang="pl-PL" smtClean="0"/>
              <a:t>‹#›</a:t>
            </a:fld>
            <a:endParaRPr lang="pl-PL"/>
          </a:p>
        </p:txBody>
      </p:sp>
      <p:sp>
        <p:nvSpPr>
          <p:cNvPr id="17" name="Tytuł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26" name="Symbol zastępczy tekstu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Łącznik prosty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Symbol zastępczy tekstu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1" name="Symbol zastępczy daty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FC53A271-A9F3-4E9C-8663-CA16A32F73F5}" type="datetimeFigureOut">
              <a:rPr lang="pl-PL" smtClean="0"/>
              <a:t>2013-01-26</a:t>
            </a:fld>
            <a:endParaRPr lang="pl-PL"/>
          </a:p>
        </p:txBody>
      </p:sp>
      <p:sp>
        <p:nvSpPr>
          <p:cNvPr id="28" name="Symbol zastępczy stopki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FB3317D5-E919-4F89-90E9-418D88B31CF8}" type="slidenum">
              <a:rPr lang="pl-PL" smtClean="0"/>
              <a:t>‹#›</a:t>
            </a:fld>
            <a:endParaRPr lang="pl-PL"/>
          </a:p>
        </p:txBody>
      </p:sp>
      <p:sp>
        <p:nvSpPr>
          <p:cNvPr id="10" name="Symbol zastępczy tytułu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9" name="Łącznik prosty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Łącznik prosty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METODA MONTESSORI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381000" y="2643182"/>
            <a:ext cx="8458200" cy="1571636"/>
          </a:xfrm>
        </p:spPr>
        <p:txBody>
          <a:bodyPr>
            <a:normAutofit fontScale="70000" lnSpcReduction="20000"/>
          </a:bodyPr>
          <a:lstStyle/>
          <a:p>
            <a:pPr algn="ctr"/>
            <a:r>
              <a:rPr lang="pl-PL" dirty="0" smtClean="0"/>
              <a:t/>
            </a:r>
            <a:br>
              <a:rPr lang="pl-PL" dirty="0" smtClean="0"/>
            </a:br>
            <a:r>
              <a:rPr lang="pl-PL" sz="5800" dirty="0" smtClean="0"/>
              <a:t>" Pomóż mi zrobić to samodzielnie "</a:t>
            </a:r>
            <a:br>
              <a:rPr lang="pl-PL" sz="5800" dirty="0" smtClean="0"/>
            </a:br>
            <a:endParaRPr lang="pl-PL" sz="58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pl-PL" b="1" dirty="0" smtClean="0"/>
              <a:t>- Obserwacja. </a:t>
            </a:r>
            <a:r>
              <a:rPr lang="pl-PL" dirty="0" smtClean="0"/>
              <a:t>Jest kluczem dorosłych do poznania świata dziecka. Nauczyciel z szacunkiem i uwagą obserwuje postępy i trudności dziecka, jest jego przewodnikiem.</a:t>
            </a:r>
            <a:br>
              <a:rPr lang="pl-PL" dirty="0" smtClean="0"/>
            </a:br>
            <a:r>
              <a:rPr lang="pl-PL" b="1" dirty="0" smtClean="0"/>
              <a:t>- Indywidualny tok rozwoju każdego dziecka. </a:t>
            </a:r>
            <a:r>
              <a:rPr lang="pl-PL" dirty="0" smtClean="0"/>
              <a:t>Dziecko jest serdecznie przyjęte, znajduje uwagę i indywidualną opiekę nauczyciela. Pracuje według własnego tempa i możliwości, podejmując zadania, do których jest już gotowe.</a:t>
            </a:r>
            <a:br>
              <a:rPr lang="pl-PL" dirty="0" smtClean="0"/>
            </a:br>
            <a:endParaRPr lang="pl-PL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Materiał rozwojowy</a:t>
            </a:r>
            <a:br>
              <a:rPr lang="pl-PL" dirty="0" smtClean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pl-PL" dirty="0" smtClean="0"/>
              <a:t>Wykorzystywany jest oryginalny zestaw pomocy dydaktycznych zwany Materiałem Montessori. Jego cechy to:</a:t>
            </a:r>
            <a:br>
              <a:rPr lang="pl-PL" dirty="0" smtClean="0"/>
            </a:br>
            <a:r>
              <a:rPr lang="pl-PL" dirty="0" smtClean="0"/>
              <a:t>· prostota, precyzja i estetyka wykonania, </a:t>
            </a:r>
            <a:br>
              <a:rPr lang="pl-PL" dirty="0" smtClean="0"/>
            </a:br>
            <a:r>
              <a:rPr lang="pl-PL" dirty="0" smtClean="0"/>
              <a:t>· uwzględnienie zasady stopniowania trudności, </a:t>
            </a:r>
            <a:br>
              <a:rPr lang="pl-PL" dirty="0" smtClean="0"/>
            </a:br>
            <a:r>
              <a:rPr lang="pl-PL" dirty="0" smtClean="0"/>
              <a:t>· dostosowany do potrzeb rozwojowych dziecka, </a:t>
            </a:r>
            <a:br>
              <a:rPr lang="pl-PL" dirty="0" smtClean="0"/>
            </a:br>
            <a:r>
              <a:rPr lang="pl-PL" dirty="0" smtClean="0"/>
              <a:t>· logiczna spójność ogniw ciągów tematycznych, </a:t>
            </a:r>
            <a:br>
              <a:rPr lang="pl-PL" dirty="0" smtClean="0"/>
            </a:br>
            <a:r>
              <a:rPr lang="pl-PL" dirty="0" smtClean="0"/>
              <a:t>· konstrukcja umożliwiająca samodzielną kontrolę błędów, ograniczenie - dany rodzaj występuje tylko raz, w jednym egzemplarzu.</a:t>
            </a:r>
            <a:br>
              <a:rPr lang="pl-PL" dirty="0" smtClean="0"/>
            </a:br>
            <a:endParaRPr lang="pl-PL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pl-PL" b="1" dirty="0" smtClean="0"/>
              <a:t>Można go podzielić na pięć kategorii: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1. Materiał do ćwiczeń z praktycznego życia; związany z samoobsługą, troską o środowisko, zwyczajami i normami społecznymi. </a:t>
            </a:r>
            <a:br>
              <a:rPr lang="pl-PL" dirty="0" smtClean="0"/>
            </a:br>
            <a:r>
              <a:rPr lang="pl-PL" dirty="0" smtClean="0"/>
              <a:t>2. Materiał sensoryczny; rozwijający poznanie zmysłowe, służy pobudzaniu aktywności umysłowej. </a:t>
            </a:r>
            <a:br>
              <a:rPr lang="pl-PL" dirty="0" smtClean="0"/>
            </a:br>
            <a:r>
              <a:rPr lang="pl-PL" dirty="0" smtClean="0"/>
              <a:t>3. Materiały do nauki języka, matematyki, kultury i innych dziedzin wiedzy. </a:t>
            </a:r>
            <a:br>
              <a:rPr lang="pl-PL" dirty="0" smtClean="0"/>
            </a:br>
            <a:r>
              <a:rPr lang="pl-PL" dirty="0" smtClean="0"/>
              <a:t>4. Materiały artystyczne związane z ekspresją muzyczną, plastyczną i zręcznościową dziecka. </a:t>
            </a:r>
            <a:br>
              <a:rPr lang="pl-PL" dirty="0" smtClean="0"/>
            </a:br>
            <a:r>
              <a:rPr lang="pl-PL" dirty="0" smtClean="0"/>
              <a:t>5. Materiały religijne, np. przedstawiające przypowieści biblijne.</a:t>
            </a:r>
            <a:br>
              <a:rPr lang="pl-PL" dirty="0" smtClean="0"/>
            </a:br>
            <a:endParaRPr lang="pl-PL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PRZYGOTOWANE OTOCZENIE.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pl-PL" dirty="0" smtClean="0"/>
              <a:t>	Wspomaga </a:t>
            </a:r>
            <a:r>
              <a:rPr lang="pl-PL" dirty="0" smtClean="0"/>
              <a:t>w pełni harmonijny rozwój osobowości dziecka - sprawia, iż ono się czuje szczęśliwe i radosne; szybko i chętnie się uczy. Respektuje kolejne fazy zainteresowań, związane z rozwojem dziecka. Wszystkie materiały są uporządkowane tematycznie i łatwo dostępne - umieszczone w zasięgu ręki dziecka. Nauczyciel jest pośrednikiem pomiędzy otoczeniem i dzieckiem, pomaga dziecku samodzielnie odkrywać rzeczywistość.</a:t>
            </a:r>
            <a:br>
              <a:rPr lang="pl-PL" dirty="0" smtClean="0"/>
            </a:br>
            <a:endParaRPr lang="pl-PL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ZASADY PEDAGOGICZNE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pl-PL" sz="2800" dirty="0" smtClean="0"/>
              <a:t>1. Zasada </a:t>
            </a:r>
            <a:r>
              <a:rPr lang="pl-PL" sz="2800" dirty="0" smtClean="0"/>
              <a:t>swobodnego wyboru </a:t>
            </a:r>
            <a:r>
              <a:rPr lang="pl-PL" sz="2800" dirty="0" smtClean="0"/>
              <a:t>materiału.</a:t>
            </a:r>
          </a:p>
          <a:p>
            <a:pPr>
              <a:buNone/>
            </a:pPr>
            <a:r>
              <a:rPr lang="pl-PL" sz="2800" dirty="0" smtClean="0"/>
              <a:t>2</a:t>
            </a:r>
            <a:r>
              <a:rPr lang="pl-PL" sz="2800" dirty="0" smtClean="0"/>
              <a:t>. Zasada swobodnego wyboru miejsca pracy</a:t>
            </a:r>
            <a:r>
              <a:rPr lang="pl-PL" sz="2800" dirty="0" smtClean="0"/>
              <a:t>.</a:t>
            </a:r>
          </a:p>
          <a:p>
            <a:pPr>
              <a:buNone/>
            </a:pPr>
            <a:r>
              <a:rPr lang="pl-PL" sz="2800" dirty="0" smtClean="0"/>
              <a:t>3. Zasada swobodnego wyboru czasu pracy</a:t>
            </a:r>
            <a:r>
              <a:rPr lang="pl-PL" sz="2800" dirty="0" smtClean="0"/>
              <a:t>.</a:t>
            </a:r>
          </a:p>
          <a:p>
            <a:pPr>
              <a:buNone/>
            </a:pPr>
            <a:r>
              <a:rPr lang="pl-PL" sz="2800" dirty="0" smtClean="0"/>
              <a:t>4. Zasada swobodnego wyboru formy pracy</a:t>
            </a:r>
            <a:r>
              <a:rPr lang="pl-PL" sz="2800" dirty="0" smtClean="0"/>
              <a:t>.</a:t>
            </a:r>
          </a:p>
          <a:p>
            <a:pPr>
              <a:buNone/>
            </a:pPr>
            <a:r>
              <a:rPr lang="pl-PL" sz="2800" dirty="0" smtClean="0"/>
              <a:t>5. Zasada porządku</a:t>
            </a:r>
            <a:r>
              <a:rPr lang="pl-PL" sz="2800" dirty="0" smtClean="0"/>
              <a:t>.</a:t>
            </a:r>
          </a:p>
          <a:p>
            <a:pPr>
              <a:buNone/>
            </a:pPr>
            <a:r>
              <a:rPr lang="pl-PL" sz="2800" dirty="0" smtClean="0"/>
              <a:t>6. Zasada ograniczenia</a:t>
            </a:r>
            <a:r>
              <a:rPr lang="pl-PL" sz="2800" dirty="0" smtClean="0"/>
              <a:t>.</a:t>
            </a:r>
          </a:p>
          <a:p>
            <a:pPr>
              <a:buNone/>
            </a:pPr>
            <a:r>
              <a:rPr lang="pl-PL" sz="2800" dirty="0" smtClean="0"/>
              <a:t>7. Zasada izolowania trudności</a:t>
            </a:r>
            <a:r>
              <a:rPr lang="pl-PL" sz="2800" dirty="0" smtClean="0"/>
              <a:t>.</a:t>
            </a:r>
          </a:p>
          <a:p>
            <a:pPr>
              <a:buNone/>
            </a:pPr>
            <a:r>
              <a:rPr lang="pl-PL" sz="2800" dirty="0" smtClean="0"/>
              <a:t>8. Zasada transferu</a:t>
            </a:r>
            <a:r>
              <a:rPr lang="pl-PL" sz="2800" dirty="0" smtClean="0"/>
              <a:t>.</a:t>
            </a:r>
          </a:p>
          <a:p>
            <a:pPr>
              <a:buNone/>
            </a:pPr>
            <a:r>
              <a:rPr lang="pl-PL" sz="2800" dirty="0" smtClean="0"/>
              <a:t>9. Zasada własnego działania i powtarzania</a:t>
            </a:r>
            <a:r>
              <a:rPr lang="pl-PL" sz="2800" dirty="0" smtClean="0"/>
              <a:t>.</a:t>
            </a:r>
          </a:p>
          <a:p>
            <a:pPr>
              <a:buNone/>
            </a:pPr>
            <a:r>
              <a:rPr lang="pl-PL" sz="2800" dirty="0" smtClean="0"/>
              <a:t>10. Zasada samokontroli.</a:t>
            </a:r>
            <a:br>
              <a:rPr lang="pl-PL" sz="2800" dirty="0" smtClean="0"/>
            </a:br>
            <a:r>
              <a:rPr lang="pl-PL" sz="2800" dirty="0" smtClean="0"/>
              <a:t/>
            </a:r>
            <a:br>
              <a:rPr lang="pl-PL" sz="2800" dirty="0" smtClean="0"/>
            </a:br>
            <a:endParaRPr lang="pl-PL" sz="28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Rola nauczyciela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pl-PL" dirty="0" smtClean="0"/>
              <a:t>	• </a:t>
            </a:r>
            <a:r>
              <a:rPr lang="pl-PL" dirty="0" smtClean="0"/>
              <a:t>Według Marii </a:t>
            </a:r>
            <a:r>
              <a:rPr lang="pl-PL" dirty="0" err="1" smtClean="0"/>
              <a:t>Montesorii</a:t>
            </a:r>
            <a:r>
              <a:rPr lang="pl-PL" dirty="0" smtClean="0"/>
              <a:t> nauczyciel powinien "służyć" dzieciom.</a:t>
            </a:r>
            <a:br>
              <a:rPr lang="pl-PL" dirty="0" smtClean="0"/>
            </a:br>
            <a:r>
              <a:rPr lang="pl-PL" dirty="0" smtClean="0"/>
              <a:t>• Nauczyciel powinien być wzorem do naśladowania oraz pewną i konsekwentną osobą do której może zwrócić się dziecko.</a:t>
            </a:r>
            <a:br>
              <a:rPr lang="pl-PL" dirty="0" smtClean="0"/>
            </a:br>
            <a:r>
              <a:rPr lang="pl-PL" dirty="0" smtClean="0"/>
              <a:t>• Nauczyciel jest naturalnym autorytetem, który traktuje dzieci z szacunkiem.</a:t>
            </a:r>
            <a:br>
              <a:rPr lang="pl-PL" dirty="0" smtClean="0"/>
            </a:br>
            <a:r>
              <a:rPr lang="pl-PL" dirty="0" smtClean="0"/>
              <a:t>• Nauczyciel jest obserwatorem. Obserwuje pracę dzieci i tym samym zna ich potrzeby.</a:t>
            </a:r>
            <a:br>
              <a:rPr lang="pl-PL" dirty="0" smtClean="0"/>
            </a:br>
            <a:r>
              <a:rPr lang="pl-PL" dirty="0" smtClean="0"/>
              <a:t>• Zadaniem nauczyciela na podstawie poczynionych obserwacji, przygotowanie odpowiedniego otoczenia i wprowadzenie dziecka do pracy z materiałem Montessori.</a:t>
            </a:r>
            <a:br>
              <a:rPr lang="pl-PL" dirty="0" smtClean="0"/>
            </a:br>
            <a:r>
              <a:rPr lang="pl-PL" dirty="0" smtClean="0"/>
              <a:t>• Nauczyciel tworzy zewnętrzne struktury, które stanowią podstawę do uporządkowanej wewnętrznej struktury dziecka.</a:t>
            </a:r>
            <a:br>
              <a:rPr lang="pl-PL" dirty="0" smtClean="0"/>
            </a:br>
            <a:r>
              <a:rPr lang="pl-PL" dirty="0" smtClean="0"/>
              <a:t>• Nauczyciel omawia z dziećmi podczas porannego spotkania, problemy pytania i reguły.</a:t>
            </a:r>
            <a:endParaRPr lang="pl-PL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Bibliografia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pl-PL" sz="2000" dirty="0" smtClean="0"/>
              <a:t>Maria Montessori </a:t>
            </a:r>
            <a:r>
              <a:rPr lang="pl-PL" sz="2000" dirty="0" err="1" smtClean="0"/>
              <a:t>Institue</a:t>
            </a:r>
            <a:r>
              <a:rPr lang="pl-PL" sz="2000" dirty="0" smtClean="0"/>
              <a:t> –</a:t>
            </a:r>
            <a:r>
              <a:rPr lang="pl-PL" sz="2000" dirty="0" err="1" smtClean="0"/>
              <a:t>www.mariamontessori.org</a:t>
            </a:r>
            <a:endParaRPr lang="pl-PL" sz="2000" dirty="0" smtClean="0"/>
          </a:p>
          <a:p>
            <a:pPr>
              <a:buFont typeface="Wingdings" pitchFamily="2" charset="2"/>
              <a:buChar char="Ø"/>
            </a:pPr>
            <a:r>
              <a:rPr lang="pl-PL" sz="2000" dirty="0" err="1" smtClean="0"/>
              <a:t>Pitamic</a:t>
            </a:r>
            <a:r>
              <a:rPr lang="pl-PL" sz="2000" dirty="0" smtClean="0"/>
              <a:t> M., </a:t>
            </a:r>
            <a:r>
              <a:rPr lang="pl-PL" sz="2000" i="1" dirty="0" smtClean="0"/>
              <a:t>Naucz mnie samodzielności</a:t>
            </a:r>
            <a:r>
              <a:rPr lang="pl-PL" sz="2000" dirty="0" smtClean="0"/>
              <a:t>, Wyd. Kropki Trzy, Warszawa 2010</a:t>
            </a:r>
          </a:p>
          <a:p>
            <a:pPr>
              <a:buFont typeface="Wingdings" pitchFamily="2" charset="2"/>
              <a:buChar char="Ø"/>
            </a:pPr>
            <a:r>
              <a:rPr lang="pl-PL" sz="2000" dirty="0" smtClean="0"/>
              <a:t>Małgorzata Mikosza „Zrozumieć Montessori, czyli Maria Montessori o wychowaniu dziecka” Kraków </a:t>
            </a:r>
            <a:r>
              <a:rPr lang="pl-PL" sz="2000" dirty="0" smtClean="0"/>
              <a:t>1998</a:t>
            </a:r>
          </a:p>
          <a:p>
            <a:pPr>
              <a:buFont typeface="Wingdings" pitchFamily="2" charset="2"/>
              <a:buChar char="Ø"/>
            </a:pPr>
            <a:r>
              <a:rPr lang="pl-PL" sz="2000" dirty="0" smtClean="0"/>
              <a:t>http://docs9.chomikuj.pl/747283390,PL,0,0,Maria-Montessori.doc</a:t>
            </a:r>
          </a:p>
          <a:p>
            <a:pPr>
              <a:buFont typeface="Wingdings" pitchFamily="2" charset="2"/>
              <a:buChar char="Ø"/>
            </a:pPr>
            <a:endParaRPr lang="pl-PL" sz="2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pic>
        <p:nvPicPr>
          <p:cNvPr id="4" name="Symbol zastępczy zawartości 3" descr="Maria Montessori"/>
          <p:cNvPicPr>
            <a:picLocks noGrp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714348" y="1857364"/>
            <a:ext cx="3143272" cy="38790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pole tekstowe 5"/>
          <p:cNvSpPr txBox="1"/>
          <p:nvPr/>
        </p:nvSpPr>
        <p:spPr>
          <a:xfrm>
            <a:off x="4214810" y="2428868"/>
            <a:ext cx="450059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Maria </a:t>
            </a:r>
            <a:r>
              <a:rPr lang="pl-PL" dirty="0"/>
              <a:t>Montessori urodziła </a:t>
            </a:r>
            <a:r>
              <a:rPr lang="pl-PL" dirty="0" smtClean="0"/>
              <a:t>się</a:t>
            </a:r>
          </a:p>
          <a:p>
            <a:r>
              <a:rPr lang="pl-PL" dirty="0" smtClean="0"/>
              <a:t> </a:t>
            </a:r>
            <a:r>
              <a:rPr lang="pl-PL" dirty="0"/>
              <a:t>31 sierpnia 1870 roku we </a:t>
            </a:r>
            <a:r>
              <a:rPr lang="pl-PL" dirty="0" smtClean="0"/>
              <a:t>Włoszech.</a:t>
            </a:r>
            <a:r>
              <a:rPr lang="pl-PL" dirty="0"/>
              <a:t> Między 1892-1896 studiowała medycynę. Była pierwszą kobietą-lekarzem we Włoszech, uzyskała doktorat z </a:t>
            </a:r>
            <a:r>
              <a:rPr lang="pl-PL" dirty="0" smtClean="0"/>
              <a:t>psychiatrii. Metoda Montessori wywodzi się od badań nad dziećmi z problemami psychicznymi, ale później została rozszerzona na badanie edukacji dla wszystkich dzieci. Stworzyła </a:t>
            </a:r>
            <a:r>
              <a:rPr lang="pl-PL" dirty="0" err="1" smtClean="0"/>
              <a:t>Case</a:t>
            </a:r>
            <a:r>
              <a:rPr lang="pl-PL" dirty="0" smtClean="0"/>
              <a:t> </a:t>
            </a:r>
            <a:r>
              <a:rPr lang="pl-PL" dirty="0" err="1"/>
              <a:t>dei</a:t>
            </a:r>
            <a:r>
              <a:rPr lang="pl-PL" dirty="0"/>
              <a:t> </a:t>
            </a:r>
            <a:r>
              <a:rPr lang="pl-PL" dirty="0" err="1"/>
              <a:t>Bambini</a:t>
            </a:r>
            <a:r>
              <a:rPr lang="pl-PL" dirty="0"/>
              <a:t> - Domy Dziecięce.</a:t>
            </a:r>
            <a:r>
              <a:rPr lang="pl-PL" dirty="0" smtClean="0"/>
              <a:t>  Maria </a:t>
            </a:r>
            <a:r>
              <a:rPr lang="pl-PL" dirty="0"/>
              <a:t>Montessori zmarła 6 maja 1952 </a:t>
            </a:r>
            <a:r>
              <a:rPr lang="pl-PL" dirty="0" smtClean="0"/>
              <a:t>roku </a:t>
            </a:r>
            <a:r>
              <a:rPr lang="pl-PL" dirty="0"/>
              <a:t>w </a:t>
            </a:r>
            <a:r>
              <a:rPr lang="pl-PL" dirty="0" smtClean="0"/>
              <a:t>Holandii. </a:t>
            </a:r>
            <a:endParaRPr lang="pl-PL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pl-PL" i="1" dirty="0" smtClean="0"/>
          </a:p>
          <a:p>
            <a:pPr algn="ctr"/>
            <a:endParaRPr lang="pl-PL" i="1" dirty="0" smtClean="0"/>
          </a:p>
          <a:p>
            <a:pPr algn="ctr"/>
            <a:r>
              <a:rPr lang="pl-PL" i="1" dirty="0" smtClean="0"/>
              <a:t>„Uczyłam </a:t>
            </a:r>
            <a:r>
              <a:rPr lang="pl-PL" i="1" dirty="0" smtClean="0"/>
              <a:t>się dziecka. Wzięłam to, co dziecko mi przekazało i wyraziłam to, i tak powstała metoda zwana metodą </a:t>
            </a:r>
            <a:r>
              <a:rPr lang="pl-PL" i="1" dirty="0" smtClean="0"/>
              <a:t>Montessori”</a:t>
            </a:r>
            <a:r>
              <a:rPr lang="pl-PL" i="1" dirty="0" smtClean="0"/>
              <a:t> ~ Dr Maria Montessori</a:t>
            </a:r>
            <a:endParaRPr lang="pl-PL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 smtClean="0"/>
              <a:t>Co wyróżnia Pedagogikę Montessori?</a:t>
            </a:r>
            <a:br>
              <a:rPr lang="pl-PL" dirty="0" smtClean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r>
              <a:rPr lang="pl-PL" dirty="0" smtClean="0"/>
              <a:t>Pedagogika </a:t>
            </a:r>
            <a:r>
              <a:rPr lang="pl-PL" dirty="0" smtClean="0"/>
              <a:t>Marii Montessori daje dziecku szansę wszechstronnego rozwoju: fizycznego i duchowego oraz </a:t>
            </a:r>
            <a:r>
              <a:rPr lang="pl-PL" dirty="0" smtClean="0"/>
              <a:t>kulturowego</a:t>
            </a:r>
          </a:p>
          <a:p>
            <a:pPr algn="ctr">
              <a:buNone/>
            </a:pPr>
            <a:r>
              <a:rPr lang="pl-PL" dirty="0" smtClean="0"/>
              <a:t> </a:t>
            </a:r>
            <a:r>
              <a:rPr lang="pl-PL" dirty="0" smtClean="0"/>
              <a:t>i społecznego; wspiera jego spontaniczną </a:t>
            </a:r>
            <a:endParaRPr lang="pl-PL" dirty="0" smtClean="0"/>
          </a:p>
          <a:p>
            <a:pPr algn="ctr">
              <a:buNone/>
            </a:pPr>
            <a:r>
              <a:rPr lang="pl-PL" dirty="0" smtClean="0"/>
              <a:t>i </a:t>
            </a:r>
            <a:r>
              <a:rPr lang="pl-PL" dirty="0" smtClean="0"/>
              <a:t>twórczą aktywność.</a:t>
            </a:r>
            <a:br>
              <a:rPr lang="pl-PL" dirty="0" smtClean="0"/>
            </a:br>
            <a:endParaRPr lang="pl-PL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Cele Pedagogiki Montessori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r>
              <a:rPr lang="pl-PL" dirty="0" smtClean="0"/>
              <a:t>Pedagogika </a:t>
            </a:r>
            <a:r>
              <a:rPr lang="pl-PL" dirty="0" smtClean="0"/>
              <a:t>Montessori pomaga w rozwijaniu indywidualnych cech osobowości, w formowaniu prawidłowego charakteru, zdobywaniu wiedzy, umiejętności szkolnych i </a:t>
            </a:r>
            <a:r>
              <a:rPr lang="pl-PL" dirty="0" smtClean="0"/>
              <a:t>współdziałania</a:t>
            </a:r>
            <a:endParaRPr lang="pl-PL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ctr">
              <a:buNone/>
            </a:pPr>
            <a:endParaRPr lang="pl-PL" dirty="0" smtClean="0"/>
          </a:p>
          <a:p>
            <a:pPr>
              <a:buNone/>
            </a:pPr>
            <a:r>
              <a:rPr lang="pl-PL" dirty="0" smtClean="0"/>
              <a:t>Jest </a:t>
            </a:r>
            <a:r>
              <a:rPr lang="pl-PL" dirty="0" smtClean="0"/>
              <a:t>to realizowane poprzez pomoc dziecku w:</a:t>
            </a:r>
            <a:br>
              <a:rPr lang="pl-PL" dirty="0" smtClean="0"/>
            </a:br>
            <a:r>
              <a:rPr lang="pl-PL" dirty="0" smtClean="0"/>
              <a:t>· rozwijaniu samodzielności i wiary we własne siły, </a:t>
            </a:r>
            <a:br>
              <a:rPr lang="pl-PL" dirty="0" smtClean="0"/>
            </a:br>
            <a:r>
              <a:rPr lang="pl-PL" dirty="0" smtClean="0"/>
              <a:t>· wypracowaniu szacunku do porządku i do pracy, </a:t>
            </a:r>
            <a:br>
              <a:rPr lang="pl-PL" dirty="0" smtClean="0"/>
            </a:br>
            <a:r>
              <a:rPr lang="pl-PL" dirty="0" smtClean="0"/>
              <a:t>· wypracowaniu zamiłowania do ciszy i w tej atmosferze do pracy indywidualnej i zbiorowej, </a:t>
            </a:r>
            <a:br>
              <a:rPr lang="pl-PL" dirty="0" smtClean="0"/>
            </a:br>
            <a:r>
              <a:rPr lang="pl-PL" dirty="0" smtClean="0"/>
              <a:t>· osiąganiu długotrwałej koncentracji nad wykonywanym zadaniem, </a:t>
            </a:r>
            <a:br>
              <a:rPr lang="pl-PL" dirty="0" smtClean="0"/>
            </a:b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/>
            </a:r>
            <a:br>
              <a:rPr lang="pl-PL" dirty="0" smtClean="0"/>
            </a:br>
            <a:endParaRPr lang="pl-PL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pl-PL" dirty="0" smtClean="0"/>
              <a:t>· wypracowaniu postaw posłuszeństwa opartego na samokontroli, a nie na zewnętrznym przymusie,</a:t>
            </a:r>
            <a:endParaRPr lang="pl-PL" dirty="0" smtClean="0"/>
          </a:p>
          <a:p>
            <a:pPr>
              <a:buNone/>
            </a:pPr>
            <a:r>
              <a:rPr lang="pl-PL" dirty="0" smtClean="0"/>
              <a:t>· </a:t>
            </a:r>
            <a:r>
              <a:rPr lang="pl-PL" dirty="0" smtClean="0"/>
              <a:t>uniezależnieniu od nagrody, </a:t>
            </a:r>
            <a:br>
              <a:rPr lang="pl-PL" dirty="0" smtClean="0"/>
            </a:br>
            <a:r>
              <a:rPr lang="pl-PL" dirty="0" smtClean="0"/>
              <a:t>· formowaniu postaw wzajemnej pomocy bez rywalizacji, </a:t>
            </a:r>
            <a:br>
              <a:rPr lang="pl-PL" dirty="0" smtClean="0"/>
            </a:br>
            <a:r>
              <a:rPr lang="pl-PL" dirty="0" smtClean="0"/>
              <a:t>· szacunku dla pracy innych, </a:t>
            </a:r>
            <a:br>
              <a:rPr lang="pl-PL" dirty="0" smtClean="0"/>
            </a:br>
            <a:r>
              <a:rPr lang="pl-PL" dirty="0" smtClean="0"/>
              <a:t>· rozwijaniu indywidualnych uzdolnień i umiejętności współpracy, </a:t>
            </a:r>
            <a:br>
              <a:rPr lang="pl-PL" dirty="0" smtClean="0"/>
            </a:br>
            <a:r>
              <a:rPr lang="pl-PL" dirty="0" smtClean="0"/>
              <a:t>· osiąganiu spontanicznej samodyscypliny wynikającej z dziecięcego posłuszeństwa, </a:t>
            </a:r>
            <a:br>
              <a:rPr lang="pl-PL" dirty="0" smtClean="0"/>
            </a:br>
            <a:r>
              <a:rPr lang="pl-PL" dirty="0" smtClean="0"/>
              <a:t>umiłowaniu do rzeczywistości i otoczenia.</a:t>
            </a:r>
            <a:endParaRPr lang="pl-PL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Główne </a:t>
            </a:r>
            <a:r>
              <a:rPr lang="pl-PL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zadania </a:t>
            </a:r>
            <a:r>
              <a:rPr lang="pl-PL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Pedagogiki Montessori</a:t>
            </a:r>
            <a:endParaRPr lang="pl-PL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pl-PL" dirty="0" smtClean="0"/>
              <a:t>- </a:t>
            </a:r>
            <a:r>
              <a:rPr lang="pl-PL" b="1" dirty="0" smtClean="0"/>
              <a:t>Uczenie przez działanie</a:t>
            </a:r>
            <a:r>
              <a:rPr lang="pl-PL" dirty="0" smtClean="0"/>
              <a:t>. Dzieci zdobywają wiedzę i praktyczne umiejętności poprzez własną aktywność, w przemyślanym środowisku pedagogicznym, przy współpracy z Nauczycielami </a:t>
            </a:r>
            <a:r>
              <a:rPr lang="pl-PL" dirty="0" smtClean="0"/>
              <a:t>Montessori.</a:t>
            </a:r>
            <a:br>
              <a:rPr lang="pl-PL" dirty="0" smtClean="0"/>
            </a:br>
            <a:r>
              <a:rPr lang="pl-PL" sz="2800" b="1" dirty="0" smtClean="0"/>
              <a:t>- </a:t>
            </a:r>
            <a:r>
              <a:rPr lang="pl-PL" sz="2800" b="1" dirty="0" smtClean="0"/>
              <a:t>Samodzielność. </a:t>
            </a:r>
            <a:r>
              <a:rPr lang="pl-PL" dirty="0" smtClean="0"/>
              <a:t>Dzieci swobodnie wybierają rodzaj, miejsce, czas i formę pracy (indywidualną lub z partnerem) przy zachowaniu reguł społecznych. Rozwijają indywidualne uzdolnienia i się uczą realnej oceny swoich umiejętności. </a:t>
            </a:r>
            <a:br>
              <a:rPr lang="pl-PL" dirty="0" smtClean="0"/>
            </a:br>
            <a:r>
              <a:rPr lang="pl-PL" b="1" dirty="0" smtClean="0"/>
              <a:t>- Koncentracja. </a:t>
            </a:r>
            <a:r>
              <a:rPr lang="pl-PL" dirty="0" smtClean="0"/>
              <a:t>Dzieci ćwiczą dokładność i wytrwałość przy wykonywaniu konkretnych zadań.</a:t>
            </a:r>
            <a:br>
              <a:rPr lang="pl-PL" dirty="0" smtClean="0"/>
            </a:br>
            <a:endParaRPr lang="pl-PL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pl-PL" dirty="0" smtClean="0"/>
              <a:t>- </a:t>
            </a:r>
            <a:r>
              <a:rPr lang="pl-PL" b="1" dirty="0" smtClean="0"/>
              <a:t>Lekcje ciszy. </a:t>
            </a:r>
            <a:r>
              <a:rPr lang="pl-PL" dirty="0" smtClean="0"/>
              <a:t>Uczą się współpracować w cichych zajęciach indywidualnych i grupowych.</a:t>
            </a:r>
            <a:br>
              <a:rPr lang="pl-PL" dirty="0" smtClean="0"/>
            </a:br>
            <a:r>
              <a:rPr lang="pl-PL" b="1" dirty="0" smtClean="0"/>
              <a:t>- Porządek. </a:t>
            </a:r>
            <a:r>
              <a:rPr lang="pl-PL" dirty="0" smtClean="0"/>
              <a:t>Zdobywają umiejętność przestrzegania zasad porządku w otoczeniu i swoim działaniu.</a:t>
            </a:r>
            <a:br>
              <a:rPr lang="pl-PL" dirty="0" smtClean="0"/>
            </a:br>
            <a:r>
              <a:rPr lang="pl-PL" b="1" dirty="0" smtClean="0"/>
              <a:t>- Społeczne reguły. </a:t>
            </a:r>
            <a:r>
              <a:rPr lang="pl-PL" dirty="0" smtClean="0"/>
              <a:t>Dzieci zróżnicowane wiekowo (trzy roczniki) są łączone w grupy, sprzyja to wymianie wzajemnych zdolności i umiejętności. Dzieci się uczą przestrzegać reguł: nie rań, nie niszcz, nie przeszkadzaj.</a:t>
            </a:r>
            <a:endParaRPr lang="pl-PL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ędrówka">
  <a:themeElements>
    <a:clrScheme name="Wędrówka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Wędrówka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Wędrówka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78</TotalTime>
  <Words>380</Words>
  <Application>Microsoft Office PowerPoint</Application>
  <PresentationFormat>Pokaz na ekranie (4:3)</PresentationFormat>
  <Paragraphs>47</Paragraphs>
  <Slides>16</Slides>
  <Notes>1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16</vt:i4>
      </vt:variant>
    </vt:vector>
  </HeadingPairs>
  <TitlesOfParts>
    <vt:vector size="17" baseType="lpstr">
      <vt:lpstr>Wędrówka</vt:lpstr>
      <vt:lpstr>METODA MONTESSORI</vt:lpstr>
      <vt:lpstr>Slajd 2</vt:lpstr>
      <vt:lpstr>Slajd 3</vt:lpstr>
      <vt:lpstr>Co wyróżnia Pedagogikę Montessori? </vt:lpstr>
      <vt:lpstr>Cele Pedagogiki Montessori</vt:lpstr>
      <vt:lpstr>Slajd 6</vt:lpstr>
      <vt:lpstr>Slajd 7</vt:lpstr>
      <vt:lpstr>Główne zadania Pedagogiki Montessori</vt:lpstr>
      <vt:lpstr>Slajd 9</vt:lpstr>
      <vt:lpstr>Slajd 10</vt:lpstr>
      <vt:lpstr>Materiał rozwojowy </vt:lpstr>
      <vt:lpstr>Slajd 12</vt:lpstr>
      <vt:lpstr>PRZYGOTOWANE OTOCZENIE.</vt:lpstr>
      <vt:lpstr>ZASADY PEDAGOGICZNE</vt:lpstr>
      <vt:lpstr>Rola nauczyciela</vt:lpstr>
      <vt:lpstr>Bibliografia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METODA MONTESSORI</dc:title>
  <dc:creator>Black v8.2</dc:creator>
  <cp:lastModifiedBy>Black v8.2</cp:lastModifiedBy>
  <cp:revision>8</cp:revision>
  <dcterms:created xsi:type="dcterms:W3CDTF">2013-01-26T18:24:24Z</dcterms:created>
  <dcterms:modified xsi:type="dcterms:W3CDTF">2013-01-26T19:42:42Z</dcterms:modified>
</cp:coreProperties>
</file>