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2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3217-4BBC-4ED7-9E51-F3D13B15BCDC}" type="datetimeFigureOut">
              <a:rPr lang="pl-PL" smtClean="0"/>
              <a:t>2016-09-04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C171-FA22-4417-A859-BE37F46664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774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3217-4BBC-4ED7-9E51-F3D13B15BCDC}" type="datetimeFigureOut">
              <a:rPr lang="pl-PL" smtClean="0"/>
              <a:t>2016-09-04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C171-FA22-4417-A859-BE37F46664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15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3217-4BBC-4ED7-9E51-F3D13B15BCDC}" type="datetimeFigureOut">
              <a:rPr lang="pl-PL" smtClean="0"/>
              <a:t>2016-09-04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C171-FA22-4417-A859-BE37F46664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006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3217-4BBC-4ED7-9E51-F3D13B15BCDC}" type="datetimeFigureOut">
              <a:rPr lang="pl-PL" smtClean="0"/>
              <a:t>2016-09-04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C171-FA22-4417-A859-BE37F46664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559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3217-4BBC-4ED7-9E51-F3D13B15BCDC}" type="datetimeFigureOut">
              <a:rPr lang="pl-PL" smtClean="0"/>
              <a:t>2016-09-04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C171-FA22-4417-A859-BE37F46664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872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3217-4BBC-4ED7-9E51-F3D13B15BCDC}" type="datetimeFigureOut">
              <a:rPr lang="pl-PL" smtClean="0"/>
              <a:t>2016-09-04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C171-FA22-4417-A859-BE37F46664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91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3217-4BBC-4ED7-9E51-F3D13B15BCDC}" type="datetimeFigureOut">
              <a:rPr lang="pl-PL" smtClean="0"/>
              <a:t>2016-09-04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C171-FA22-4417-A859-BE37F46664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119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3217-4BBC-4ED7-9E51-F3D13B15BCDC}" type="datetimeFigureOut">
              <a:rPr lang="pl-PL" smtClean="0"/>
              <a:t>2016-09-04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C171-FA22-4417-A859-BE37F46664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162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3217-4BBC-4ED7-9E51-F3D13B15BCDC}" type="datetimeFigureOut">
              <a:rPr lang="pl-PL" smtClean="0"/>
              <a:t>2016-09-04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C171-FA22-4417-A859-BE37F46664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388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3217-4BBC-4ED7-9E51-F3D13B15BCDC}" type="datetimeFigureOut">
              <a:rPr lang="pl-PL" smtClean="0"/>
              <a:t>2016-09-04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C171-FA22-4417-A859-BE37F46664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68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3217-4BBC-4ED7-9E51-F3D13B15BCDC}" type="datetimeFigureOut">
              <a:rPr lang="pl-PL" smtClean="0"/>
              <a:t>2016-09-04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C171-FA22-4417-A859-BE37F46664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015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53217-4BBC-4ED7-9E51-F3D13B15BCDC}" type="datetimeFigureOut">
              <a:rPr lang="pl-PL" smtClean="0"/>
              <a:t>2016-09-04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5C171-FA22-4417-A859-BE37F46664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87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pl/url?sa=i&amp;rct=j&amp;q=&amp;esrc=s&amp;source=images&amp;cd=&amp;cad=rja&amp;uact=8&amp;ved=&amp;url=http%3A%2F%2Fkrasnalbiskupice.pl%2Fo-krasnalu-Koncepcja-pracy-zlobka%2F&amp;bvm=bv.131783435,d.bGs&amp;psig=AFQjCNHNTzm2tj87LxyVKMqTPc9MDCrsAQ&amp;ust=1473074040906946" TargetMode="External"/><Relationship Id="rId3" Type="http://schemas.openxmlformats.org/officeDocument/2006/relationships/hyperlink" Target="https://www.google.pl/url?sa=i&amp;rct=j&amp;q=&amp;esrc=s&amp;source=images&amp;cd=&amp;cad=rja&amp;uact=8&amp;ved=0ahUKEwiJz5DuwPXOAhWIE5oKHQ_BBnkQjB0IBg&amp;url=http://www.mp34.nemo.pl/podstrony/dlarodzicow.htm&amp;psig=AFQjCNGqmEPdVs7RFbA89mqD2epZzFUocg&amp;ust=1473070969430093" TargetMode="External"/><Relationship Id="rId7" Type="http://schemas.openxmlformats.org/officeDocument/2006/relationships/hyperlink" Target="http://www.zs1.elblag.com.pl/GrafikaDownload/Grafika_szkolaA.html" TargetMode="External"/><Relationship Id="rId2" Type="http://schemas.openxmlformats.org/officeDocument/2006/relationships/hyperlink" Target="https://www.google.pl/url?sa=i&amp;rct=j&amp;q=&amp;esrc=s&amp;source=images&amp;cd=&amp;cad=rja&amp;uact=8&amp;ved=0ahUKEwiQkeHFwPXOAhUBOywKHUn_Bs8QjB0IBg&amp;url=https://men.gov.pl/niezbednik&amp;psig=AFQjCNGqmEPdVs7RFbA89mqD2epZzFUocg&amp;ust=147307096943009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pl/url?sa=i&amp;rct=j&amp;q=&amp;esrc=s&amp;source=images&amp;cd=&amp;cad=rja&amp;uact=8&amp;ved=&amp;url=http%3A%2F%2Fwww.edusio.pl%2F2014%2F01%2Fswiateczne-liczenie-do-10.html&amp;bvm=bv.131783435,d.bGs&amp;psig=AFQjCNFPNgli_i-nDvsqvPydLdHJCKq0zQ&amp;ust=1473073275855393" TargetMode="External"/><Relationship Id="rId5" Type="http://schemas.openxmlformats.org/officeDocument/2006/relationships/hyperlink" Target="https://www.google.pl/url?sa=i&amp;rct=j&amp;q=&amp;esrc=s&amp;source=images&amp;cd=&amp;ved=0ahUKEwix_5Wtx_XOAhXI_SwKHZGWDuEQjB0IBg&amp;url=http://swidnica24.pl/matematyka-jest-ok/&amp;bvm=bv.131783435,d.bGs&amp;psig=AFQjCNEC_dcQwizv35bzswSLHiap7KAnFg&amp;ust=1473073059556316" TargetMode="External"/><Relationship Id="rId4" Type="http://schemas.openxmlformats.org/officeDocument/2006/relationships/hyperlink" Target="https://www.google.pl/url?sa=i&amp;rct=j&amp;q=&amp;esrc=s&amp;source=images&amp;cd=&amp;cad=rja&amp;uact=8&amp;ved=&amp;url=http://www.gify.nou.cz/SKOLA.htm&amp;psig=AFQjCNGqmEPdVs7RFbA89mqD2epZzFUocg&amp;ust=147307096943009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 descr="Sześciolatki w obliczu zmia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1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/>
          <p:cNvSpPr txBox="1"/>
          <p:nvPr/>
        </p:nvSpPr>
        <p:spPr>
          <a:xfrm>
            <a:off x="1475656" y="5442698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smtClean="0">
                <a:latin typeface="Arial Rounded MT Bold" panose="020F0704030504030204" pitchFamily="34" charset="0"/>
              </a:rPr>
              <a:t>Sześciolatek w obliczu </a:t>
            </a:r>
            <a:r>
              <a:rPr lang="pl-PL" sz="4000" b="1" dirty="0" smtClean="0">
                <a:latin typeface="Arial Rounded MT Bold" panose="020F0704030504030204" pitchFamily="34" charset="0"/>
              </a:rPr>
              <a:t>zmian</a:t>
            </a:r>
          </a:p>
          <a:p>
            <a:pPr algn="r"/>
            <a:r>
              <a:rPr lang="pl-PL" sz="2000" b="1" dirty="0" smtClean="0">
                <a:latin typeface="Arial Rounded MT Bold" panose="020F0704030504030204" pitchFamily="34" charset="0"/>
              </a:rPr>
              <a:t>Autor:  Agnieszka Mroczek</a:t>
            </a:r>
            <a:endParaRPr lang="pl-PL" sz="2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184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Arial Rounded MT Bold" panose="020F0704030504030204" pitchFamily="34" charset="0"/>
              </a:rPr>
              <a:t>3. Umiejętności </a:t>
            </a:r>
            <a:r>
              <a:rPr lang="pl-PL" sz="3200" b="1" dirty="0">
                <a:latin typeface="Arial Rounded MT Bold" panose="020F0704030504030204" pitchFamily="34" charset="0"/>
              </a:rPr>
              <a:t>związane z gotowością do nauki czytania i pisania</a:t>
            </a:r>
            <a:r>
              <a:rPr lang="pl-PL" sz="3200" b="1" dirty="0" smtClean="0">
                <a:latin typeface="Arial Rounded MT Bold" panose="020F0704030504030204" pitchFamily="34" charset="0"/>
              </a:rPr>
              <a:t> </a:t>
            </a:r>
            <a:endParaRPr lang="pl-PL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>
            <a:normAutofit/>
          </a:bodyPr>
          <a:lstStyle/>
          <a:p>
            <a:r>
              <a:rPr lang="pl-PL" dirty="0">
                <a:latin typeface="Arial Rounded MT Bold" panose="020F0704030504030204" pitchFamily="34" charset="0"/>
              </a:rPr>
              <a:t>Analiza i synteza słuchowa</a:t>
            </a:r>
          </a:p>
          <a:p>
            <a:r>
              <a:rPr lang="pl-PL" dirty="0">
                <a:latin typeface="Arial Rounded MT Bold" panose="020F0704030504030204" pitchFamily="34" charset="0"/>
              </a:rPr>
              <a:t>Bogate słownictwo</a:t>
            </a:r>
          </a:p>
          <a:p>
            <a:r>
              <a:rPr lang="pl-PL" dirty="0">
                <a:latin typeface="Arial Rounded MT Bold" panose="020F0704030504030204" pitchFamily="34" charset="0"/>
              </a:rPr>
              <a:t>Prawidłowe budowanie zdań i odpowiadanie na pytania</a:t>
            </a:r>
          </a:p>
          <a:p>
            <a:r>
              <a:rPr lang="pl-PL" dirty="0" smtClean="0">
                <a:latin typeface="Arial Rounded MT Bold" panose="020F0704030504030204" pitchFamily="34" charset="0"/>
              </a:rPr>
              <a:t>Zapamiętywanie wierszy</a:t>
            </a:r>
          </a:p>
          <a:p>
            <a:r>
              <a:rPr lang="pl-PL" dirty="0" smtClean="0">
                <a:latin typeface="Arial Rounded MT Bold" panose="020F0704030504030204" pitchFamily="34" charset="0"/>
              </a:rPr>
              <a:t>Rozpoznawanie </a:t>
            </a:r>
            <a:r>
              <a:rPr lang="pl-PL" dirty="0" smtClean="0">
                <a:latin typeface="Arial Rounded MT Bold" panose="020F0704030504030204" pitchFamily="34" charset="0"/>
              </a:rPr>
              <a:t>liter </a:t>
            </a:r>
          </a:p>
          <a:p>
            <a:pPr marL="0" indent="0">
              <a:buNone/>
            </a:pPr>
            <a:endParaRPr lang="pl-PL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  <p:pic>
        <p:nvPicPr>
          <p:cNvPr id="2050" name="Picture 2" descr="http://www.zs1.elblag.com.pl/GrafikaDownload/czyta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861048"/>
            <a:ext cx="3347864" cy="281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459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>
                <a:latin typeface="Arial Rounded MT Bold" panose="020F0704030504030204" pitchFamily="34" charset="0"/>
              </a:rPr>
              <a:t>4. Sprawności motoryczne oraz koordynacja wzrokowo- ruchowa.</a:t>
            </a:r>
            <a:endParaRPr lang="pl-PL" sz="36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 smtClean="0">
                <a:latin typeface="Arial Rounded MT Bold" panose="020F0704030504030204" pitchFamily="34" charset="0"/>
              </a:rPr>
              <a:t>Płynne i skoordynowane ruchy</a:t>
            </a:r>
          </a:p>
          <a:p>
            <a:pPr marL="0" indent="0">
              <a:buNone/>
            </a:pPr>
            <a:endParaRPr lang="pl-PL" sz="2400" dirty="0" smtClean="0">
              <a:latin typeface="Arial Rounded MT Bold" panose="020F0704030504030204" pitchFamily="34" charset="0"/>
            </a:endParaRPr>
          </a:p>
          <a:p>
            <a:r>
              <a:rPr lang="pl-PL" sz="2400" dirty="0" smtClean="0">
                <a:latin typeface="Arial Rounded MT Bold" panose="020F0704030504030204" pitchFamily="34" charset="0"/>
              </a:rPr>
              <a:t>Aktywne uczestnictwo w zabawach ruchowych</a:t>
            </a:r>
          </a:p>
          <a:p>
            <a:pPr marL="0" indent="0">
              <a:buNone/>
            </a:pPr>
            <a:endParaRPr lang="pl-PL" sz="2400" dirty="0" smtClean="0">
              <a:latin typeface="Arial Rounded MT Bold" panose="020F0704030504030204" pitchFamily="34" charset="0"/>
            </a:endParaRPr>
          </a:p>
          <a:p>
            <a:r>
              <a:rPr lang="pl-PL" sz="2400" dirty="0" smtClean="0">
                <a:latin typeface="Arial Rounded MT Bold" panose="020F0704030504030204" pitchFamily="34" charset="0"/>
              </a:rPr>
              <a:t>Prawidłowy chwyt narzędzia pisarskiego</a:t>
            </a:r>
          </a:p>
          <a:p>
            <a:pPr marL="0" indent="0">
              <a:buNone/>
            </a:pPr>
            <a:endParaRPr lang="pl-PL" sz="2400" dirty="0" smtClean="0">
              <a:latin typeface="Arial Rounded MT Bold" panose="020F0704030504030204" pitchFamily="34" charset="0"/>
            </a:endParaRPr>
          </a:p>
          <a:p>
            <a:r>
              <a:rPr lang="pl-PL" sz="2400" dirty="0" smtClean="0">
                <a:latin typeface="Arial Rounded MT Bold" panose="020F0704030504030204" pitchFamily="34" charset="0"/>
              </a:rPr>
              <a:t>Chętne wykonywanie czynności wymagających sprawności manualnych</a:t>
            </a:r>
            <a:endParaRPr lang="pl-PL" sz="240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Znalezione obrazy dla zapytania skaczace dziec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533899"/>
            <a:ext cx="5238750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473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>
                <a:latin typeface="Arial Rounded MT Bold" panose="020F0704030504030204" pitchFamily="34" charset="0"/>
              </a:rPr>
              <a:t>5. Samodzielność oraz umiejętności samoobsługowe.</a:t>
            </a:r>
            <a:endParaRPr lang="pl-PL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 smtClean="0">
                <a:latin typeface="Arial Rounded MT Bold" panose="020F0704030504030204" pitchFamily="34" charset="0"/>
              </a:rPr>
              <a:t>Samodzielne ubieranie się</a:t>
            </a:r>
          </a:p>
          <a:p>
            <a:pPr marL="0" indent="0">
              <a:buNone/>
            </a:pPr>
            <a:endParaRPr lang="pl-PL" sz="2400" dirty="0" smtClean="0">
              <a:latin typeface="Arial Rounded MT Bold" panose="020F0704030504030204" pitchFamily="34" charset="0"/>
            </a:endParaRPr>
          </a:p>
          <a:p>
            <a:r>
              <a:rPr lang="pl-PL" sz="2400" dirty="0" smtClean="0">
                <a:latin typeface="Arial Rounded MT Bold" panose="020F0704030504030204" pitchFamily="34" charset="0"/>
              </a:rPr>
              <a:t>Samodzielne wykonywanie podstawowych czynności higienicznych</a:t>
            </a:r>
          </a:p>
          <a:p>
            <a:pPr marL="0" indent="0">
              <a:buNone/>
            </a:pPr>
            <a:endParaRPr lang="pl-PL" sz="2400" dirty="0" smtClean="0">
              <a:latin typeface="Arial Rounded MT Bold" panose="020F0704030504030204" pitchFamily="34" charset="0"/>
            </a:endParaRPr>
          </a:p>
          <a:p>
            <a:r>
              <a:rPr lang="pl-PL" sz="2400" dirty="0" smtClean="0">
                <a:latin typeface="Arial Rounded MT Bold" panose="020F0704030504030204" pitchFamily="34" charset="0"/>
              </a:rPr>
              <a:t>Utrzymywanie porządku w otoczeniu</a:t>
            </a:r>
          </a:p>
          <a:p>
            <a:pPr marL="0" indent="0">
              <a:buNone/>
            </a:pPr>
            <a:endParaRPr lang="pl-PL" sz="2400" dirty="0" smtClean="0">
              <a:latin typeface="Arial Rounded MT Bold" panose="020F0704030504030204" pitchFamily="34" charset="0"/>
            </a:endParaRPr>
          </a:p>
          <a:p>
            <a:r>
              <a:rPr lang="pl-PL" sz="2400" dirty="0" smtClean="0">
                <a:latin typeface="Arial Rounded MT Bold" panose="020F0704030504030204" pitchFamily="34" charset="0"/>
              </a:rPr>
              <a:t>Podejmowanie samodzielnych decyzji na miarę możliwości dziecka.</a:t>
            </a:r>
            <a:endParaRPr lang="pl-PL" sz="2400" dirty="0">
              <a:latin typeface="Arial Rounded MT Bold" panose="020F0704030504030204" pitchFamily="34" charset="0"/>
            </a:endParaRPr>
          </a:p>
        </p:txBody>
      </p:sp>
      <p:pic>
        <p:nvPicPr>
          <p:cNvPr id="4098" name="Picture 2" descr="Znalezione obrazy dla zapytania samodzielnośc dziec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797152"/>
            <a:ext cx="2841104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328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0608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  <p:pic>
        <p:nvPicPr>
          <p:cNvPr id="5124" name="Picture 4" descr="Znalezione obrazy dla zapytania dziekujemy za uwage do prezentac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539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Netografia</a:t>
            </a:r>
            <a:r>
              <a:rPr lang="pl-PL" dirty="0" smtClean="0"/>
              <a:t>, 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200" u="sng" dirty="0" smtClean="0">
                <a:hlinkClick r:id="rId2"/>
              </a:rPr>
              <a:t>men.gov.pl</a:t>
            </a:r>
            <a:endParaRPr lang="pl-PL" sz="1200" u="sng" dirty="0" smtClean="0"/>
          </a:p>
          <a:p>
            <a:r>
              <a:rPr lang="pl-PL" sz="1200" u="sng" dirty="0">
                <a:hlinkClick r:id="rId3"/>
              </a:rPr>
              <a:t>www.mp34.nemo.pl</a:t>
            </a:r>
            <a:endParaRPr lang="pl-PL" sz="1200" u="sng" dirty="0" smtClean="0"/>
          </a:p>
          <a:p>
            <a:r>
              <a:rPr lang="pl-PL" sz="1200" dirty="0">
                <a:hlinkClick r:id="rId4"/>
              </a:rPr>
              <a:t>https://www.google.pl/url?sa=i&amp;rct=j&amp;q=&amp;esrc=s&amp;source=images&amp;cd=&amp;cad=rja&amp;uact=8&amp;ved=&amp;</a:t>
            </a:r>
            <a:r>
              <a:rPr lang="pl-PL" sz="1200" dirty="0" smtClean="0">
                <a:hlinkClick r:id="rId4"/>
              </a:rPr>
              <a:t>url=http%3A%2F%2Fwww.gify.nou.cz%2FSKOLA.htm&amp;psig=AFQjCNGqmEPdVs7RFbA89mqD2epZzFUocg&amp;ust=1473070969430093</a:t>
            </a:r>
            <a:endParaRPr lang="pl-PL" sz="1200" dirty="0" smtClean="0"/>
          </a:p>
          <a:p>
            <a:endParaRPr lang="pl-PL" sz="1200" dirty="0" smtClean="0"/>
          </a:p>
          <a:p>
            <a:r>
              <a:rPr lang="pl-PL" sz="1200" dirty="0"/>
              <a:t>https://www.google.pl/url?sa=i&amp;rct=j&amp;q=&amp;esrc=s&amp;source=images&amp;cd=&amp;</a:t>
            </a:r>
            <a:r>
              <a:rPr lang="pl-PL" sz="1200" dirty="0" smtClean="0"/>
              <a:t>cad=rja&amp;uact=8&amp;ved=0ahUKEwjGiZvCw_XOAhVCVSwKHdhMD1QQjB0IBg&amp;url=http%3A%2F%2Fwiedzatowladza.bblog.pl%2Fwpis%2Cdojrzalosc%3Bemocjonalna%3Bw%3Bbiznesie%2C90264.html&amp;bvm=bv.131783435,d.bGs&amp;psig=AFQjCNHPwH7UlfD9VPhiYTcx56AZAk_0AQ&amp;ust=147307213390438</a:t>
            </a:r>
          </a:p>
          <a:p>
            <a:r>
              <a:rPr lang="pl-PL" sz="1200" dirty="0">
                <a:hlinkClick r:id="rId5"/>
              </a:rPr>
              <a:t>https://www.google.pl/url?sa=i&amp;rct=j&amp;q=&amp;esrc=s&amp;source=images&amp;cd=&amp;</a:t>
            </a:r>
            <a:r>
              <a:rPr lang="pl-PL" sz="1200" dirty="0" smtClean="0">
                <a:hlinkClick r:id="rId5"/>
              </a:rPr>
              <a:t>ved=0ahUKEwix_5Wtx_XOAhXI_SwKHZGWDuEQjB0IBg&amp;url=http%3A%2F%2Fswidnica24.pl%2Fmatematyka-jest-ok%2F&amp;bvm=bv.131783435,d.bGs&amp;psig=AFQjCNEC_dcQwizv35bzswSLHiap7KAnFg&amp;ust=1473073059556316</a:t>
            </a:r>
            <a:endParaRPr lang="pl-PL" sz="1200" dirty="0" smtClean="0"/>
          </a:p>
          <a:p>
            <a:r>
              <a:rPr lang="pl-PL" sz="1200" dirty="0">
                <a:hlinkClick r:id="rId6"/>
              </a:rPr>
              <a:t>https://www.google.pl/url?sa=i&amp;rct=j&amp;q=&amp;esrc=s&amp;source=images&amp;cd=&amp;cad=rja&amp;uact=8&amp;ved=&amp;</a:t>
            </a:r>
            <a:r>
              <a:rPr lang="pl-PL" sz="1200" dirty="0" smtClean="0">
                <a:hlinkClick r:id="rId6"/>
              </a:rPr>
              <a:t>url=http%3A%2F%2Fwww.edusio.pl%2F2014%2F01%2Fswiateczne-liczenie-do-10.html&amp;bvm=bv.131783435,d.bGs&amp;psig=AFQjCNFPNgli_i-nDvsqvPydLdHJCKq0zQ&amp;ust=1473073275855393</a:t>
            </a:r>
            <a:endParaRPr lang="pl-PL" sz="1200" dirty="0" smtClean="0"/>
          </a:p>
          <a:p>
            <a:endParaRPr lang="pl-PL" sz="1200" dirty="0" smtClean="0"/>
          </a:p>
          <a:p>
            <a:r>
              <a:rPr lang="pl-PL" sz="1200" dirty="0">
                <a:hlinkClick r:id="rId7"/>
              </a:rPr>
              <a:t>http://</a:t>
            </a:r>
            <a:r>
              <a:rPr lang="pl-PL" sz="1200" dirty="0" smtClean="0">
                <a:hlinkClick r:id="rId7"/>
              </a:rPr>
              <a:t>www.zs1.elblag.com.pl/GrafikaDownload/Grafika_szkolaA.html</a:t>
            </a:r>
            <a:endParaRPr lang="pl-PL" sz="1200" dirty="0" smtClean="0"/>
          </a:p>
          <a:p>
            <a:r>
              <a:rPr lang="pl-PL" sz="1200" dirty="0">
                <a:hlinkClick r:id="rId8"/>
              </a:rPr>
              <a:t>https://www.google.pl/url?sa=i&amp;rct=j&amp;q=&amp;esrc=s&amp;source=images&amp;cd=&amp;cad=rja&amp;uact=8&amp;ved=&amp;</a:t>
            </a:r>
            <a:r>
              <a:rPr lang="pl-PL" sz="1200" dirty="0" smtClean="0">
                <a:hlinkClick r:id="rId8"/>
              </a:rPr>
              <a:t>url=http%3A%2F%2Fkrasnalbiskupice.pl%2Fo-krasnalu-Koncepcja-pracy-zlobka%2F&amp;bvm=bv.131783435,d.bGs&amp;psig=AFQjCNHNTzm2tj87LxyVKMqTPc9MDCrsAQ&amp;ust=1473074040906946</a:t>
            </a:r>
            <a:endParaRPr lang="pl-PL" sz="1200" dirty="0" smtClean="0"/>
          </a:p>
          <a:p>
            <a:r>
              <a:rPr lang="pl-PL" sz="1200" dirty="0"/>
              <a:t>https://www.google.pl/url?sa=i&amp;rct=j&amp;q=&amp;esrc=s&amp;source=images&amp;cd=&amp;</a:t>
            </a:r>
            <a:r>
              <a:rPr lang="pl-PL" sz="1200" dirty="0" smtClean="0"/>
              <a:t>cad=rja&amp;uact=8&amp;ved=0ahUKEwiyw-eEy_XOAhVKGCwKHYSYBNQQjB0IBg&amp;url=http%3A%2F%2Fwww.erodzina.eu%2Fpozwol-dziecku-na-samodzielnosc%2F&amp;bvm=bv.131783435,d.bGs&amp;psig=AFQjCNFMKzYuhTAgSlOmxZ7XEskPuU6qCA&amp;ust=1473074147553254</a:t>
            </a:r>
          </a:p>
          <a:p>
            <a:endParaRPr lang="pl-PL" sz="1200" dirty="0" smtClean="0"/>
          </a:p>
          <a:p>
            <a:endParaRPr lang="pl-PL" sz="1200" dirty="0" smtClean="0"/>
          </a:p>
          <a:p>
            <a:pPr marL="0" indent="0">
              <a:buNone/>
            </a:pPr>
            <a:endParaRPr lang="pl-PL" sz="1200" dirty="0" smtClean="0"/>
          </a:p>
          <a:p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32582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 Rounded MT Bold" panose="020F0704030504030204" pitchFamily="34" charset="0"/>
              </a:rPr>
              <a:t>Czego dotyczą zmiany?</a:t>
            </a:r>
            <a:endParaRPr lang="pl-PL" dirty="0">
              <a:latin typeface="Arial Rounded MT Bold" panose="020F07040305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latin typeface="Arial Rounded MT Bold" panose="020F0704030504030204" pitchFamily="34" charset="0"/>
              </a:rPr>
              <a:t>Zmiana ustawy o systemie </a:t>
            </a:r>
            <a:r>
              <a:rPr lang="pl-PL" dirty="0" smtClean="0">
                <a:latin typeface="Arial Rounded MT Bold" panose="020F0704030504030204" pitchFamily="34" charset="0"/>
              </a:rPr>
              <a:t>oświaty </a:t>
            </a:r>
            <a:r>
              <a:rPr lang="pl-PL" sz="1400" dirty="0" smtClean="0">
                <a:latin typeface="Arial Rounded MT Bold" panose="020F0704030504030204" pitchFamily="34" charset="0"/>
              </a:rPr>
              <a:t>(Rozporządzenie Ministra Edukacji Narodowej z 17. czerwca 2016 zmieniające rozporządzenie  w prawie podstawy programowej wychowania przedszkolnego oraz kształcenia ogólnego (Dz. U. poz. 895, 896).</a:t>
            </a:r>
            <a:endParaRPr lang="pl-PL" sz="1400" dirty="0" smtClean="0">
              <a:latin typeface="Arial Rounded MT Bold" panose="020F0704030504030204" pitchFamily="34" charset="0"/>
            </a:endParaRPr>
          </a:p>
          <a:p>
            <a:r>
              <a:rPr lang="pl-PL" dirty="0" smtClean="0">
                <a:latin typeface="Arial Rounded MT Bold" panose="020F0704030504030204" pitchFamily="34" charset="0"/>
              </a:rPr>
              <a:t>Zmiana Podstawy Programowej Wychowania Przedszkolnego</a:t>
            </a:r>
          </a:p>
          <a:p>
            <a:endParaRPr lang="pl-PL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Znalezione obrazy dla zapytania znak zapytania śmiesz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05063"/>
            <a:ext cx="288032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2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Arial Rounded MT Bold" panose="020F0704030504030204" pitchFamily="34" charset="0"/>
              </a:rPr>
              <a:t>Gotowość szkolna</a:t>
            </a:r>
            <a:endParaRPr lang="pl-PL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pl-PL" dirty="0" smtClean="0">
                <a:latin typeface="Arial Rounded MT Bold" panose="020F0704030504030204" pitchFamily="34" charset="0"/>
              </a:rPr>
              <a:t>To odpowiedni stopień przygotowania dziecka do podjęcia nauki w szkole.</a:t>
            </a:r>
            <a:endParaRPr lang="pl-PL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Znalezione obrazy dla zapytania gotowość szkolna graf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40968"/>
            <a:ext cx="439248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82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atin typeface="Arial Rounded MT Bold" panose="020F0704030504030204" pitchFamily="34" charset="0"/>
              </a:rPr>
              <a:t>Zadania przedszkoli i oddziałów przedszkolnych</a:t>
            </a:r>
            <a:endParaRPr lang="pl-PL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/>
          <a:lstStyle/>
          <a:p>
            <a:r>
              <a:rPr lang="pl-PL" dirty="0" smtClean="0">
                <a:latin typeface="Arial Rounded MT Bold" panose="020F0704030504030204" pitchFamily="34" charset="0"/>
              </a:rPr>
              <a:t>Dobra organizacja pracy ze szczególnym zwróceniem uwagi na proces edukacyjny przygotowujący dzieci sześcioletnie do podjęcia nauki w szkole.</a:t>
            </a:r>
            <a:endParaRPr lang="pl-PL" dirty="0">
              <a:latin typeface="Arial Rounded MT Bold" panose="020F0704030504030204" pitchFamily="34" charset="0"/>
            </a:endParaRPr>
          </a:p>
        </p:txBody>
      </p:sp>
      <p:pic>
        <p:nvPicPr>
          <p:cNvPr id="2050" name="Picture 2" descr="Znalezione obrazy dla zapytania dobra organizacja prac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717032"/>
            <a:ext cx="477910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37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atin typeface="Arial Rounded MT Bold" panose="020F0704030504030204" pitchFamily="34" charset="0"/>
              </a:rPr>
              <a:t>W jaki sposób dziecko osiąga gotowość szkolną?</a:t>
            </a:r>
            <a:endParaRPr lang="pl-PL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pPr algn="ctr"/>
            <a:r>
              <a:rPr lang="pl-PL" dirty="0" smtClean="0">
                <a:latin typeface="Arial Rounded MT Bold" panose="020F0704030504030204" pitchFamily="34" charset="0"/>
              </a:rPr>
              <a:t>W wyniku wielostronnych oddziaływań wychowawczych, opiekuńczych, i kształcących w przedszkolu i w środowisku rodzinnym.</a:t>
            </a:r>
            <a:endParaRPr lang="pl-PL" dirty="0">
              <a:latin typeface="Arial Rounded MT Bold" panose="020F0704030504030204" pitchFamily="34" charset="0"/>
            </a:endParaRPr>
          </a:p>
        </p:txBody>
      </p:sp>
      <p:pic>
        <p:nvPicPr>
          <p:cNvPr id="2050" name="Picture 2" descr="Znalezione obrazy dla zapytania gotowość szkolna graf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933056"/>
            <a:ext cx="403244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78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atin typeface="Arial Rounded MT Bold" panose="020F0704030504030204" pitchFamily="34" charset="0"/>
              </a:rPr>
              <a:t>Co sprzyja osiągnięciu przez dziecko gotowości szkolnej?</a:t>
            </a:r>
            <a:endParaRPr lang="pl-PL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/>
          <a:lstStyle/>
          <a:p>
            <a:r>
              <a:rPr lang="pl-PL" dirty="0" smtClean="0">
                <a:latin typeface="Arial Rounded MT Bold" panose="020F0704030504030204" pitchFamily="34" charset="0"/>
              </a:rPr>
              <a:t>Właściwy dobór zabaw, ćwiczeń, aktywności poznawczej dziecka w przedszkolu.</a:t>
            </a:r>
          </a:p>
          <a:p>
            <a:r>
              <a:rPr lang="pl-PL" dirty="0" smtClean="0">
                <a:latin typeface="Arial Rounded MT Bold" panose="020F0704030504030204" pitchFamily="34" charset="0"/>
              </a:rPr>
              <a:t>Czynniki zewnętrzne: relacje rodzinne oraz czas poświęcony dziecku w domu.</a:t>
            </a:r>
          </a:p>
          <a:p>
            <a:r>
              <a:rPr lang="pl-PL" dirty="0">
                <a:latin typeface="Arial Rounded MT Bold" panose="020F0704030504030204" pitchFamily="34" charset="0"/>
              </a:rPr>
              <a:t> </a:t>
            </a:r>
            <a:r>
              <a:rPr lang="pl-PL" dirty="0" smtClean="0">
                <a:latin typeface="Arial Rounded MT Bold" panose="020F0704030504030204" pitchFamily="34" charset="0"/>
              </a:rPr>
              <a:t>Czynniki indywidualne: sfera emocji, rozwój psychofizyczny.</a:t>
            </a:r>
            <a:endParaRPr lang="pl-PL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Znalezione obrazy dla zapytania gotowość szkolna graf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859508"/>
            <a:ext cx="2532533" cy="1675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503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Arial Rounded MT Bold" panose="020F0704030504030204" pitchFamily="34" charset="0"/>
              </a:rPr>
              <a:t>Pozytywne skutki nowej ustawy</a:t>
            </a:r>
            <a:endParaRPr lang="pl-PL" dirty="0">
              <a:latin typeface="Arial Rounded MT Bold" panose="020F07040305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5"/>
          </a:xfrm>
        </p:spPr>
        <p:txBody>
          <a:bodyPr>
            <a:normAutofit fontScale="92500" lnSpcReduction="20000"/>
          </a:bodyPr>
          <a:lstStyle/>
          <a:p>
            <a:r>
              <a:rPr lang="pl-PL" sz="2800" dirty="0" smtClean="0">
                <a:latin typeface="Arial Rounded MT Bold" panose="020F0704030504030204" pitchFamily="34" charset="0"/>
              </a:rPr>
              <a:t>Podwyższenie wieku obowiązku szkolnego daje dzieciom sześcioletnim możliwość wyrównania szans edukacyjnych.</a:t>
            </a:r>
          </a:p>
          <a:p>
            <a:pPr marL="0" indent="0">
              <a:buNone/>
            </a:pPr>
            <a:endParaRPr lang="pl-PL" sz="2800" dirty="0" smtClean="0">
              <a:latin typeface="Arial Rounded MT Bold" panose="020F0704030504030204" pitchFamily="34" charset="0"/>
            </a:endParaRPr>
          </a:p>
          <a:p>
            <a:r>
              <a:rPr lang="pl-PL" sz="2800" dirty="0" smtClean="0">
                <a:latin typeface="Arial Rounded MT Bold" panose="020F0704030504030204" pitchFamily="34" charset="0"/>
              </a:rPr>
              <a:t>Spokojne usystematyzowanie wiedzy zdobytej w przedszkolu.</a:t>
            </a:r>
          </a:p>
          <a:p>
            <a:pPr marL="0" indent="0">
              <a:buNone/>
            </a:pPr>
            <a:endParaRPr lang="pl-PL" sz="2800" dirty="0" smtClean="0">
              <a:latin typeface="Arial Rounded MT Bold" panose="020F0704030504030204" pitchFamily="34" charset="0"/>
            </a:endParaRPr>
          </a:p>
          <a:p>
            <a:r>
              <a:rPr lang="pl-PL" sz="2800" dirty="0" smtClean="0">
                <a:latin typeface="Arial Rounded MT Bold" panose="020F0704030504030204" pitchFamily="34" charset="0"/>
              </a:rPr>
              <a:t>Doskonalenie umiejętności społecznych i osiągnięcie dojrzałości emocjonalnej.</a:t>
            </a:r>
            <a:endParaRPr lang="pl-PL" sz="2800" dirty="0">
              <a:latin typeface="Arial Rounded MT Bold" panose="020F0704030504030204" pitchFamily="34" charset="0"/>
            </a:endParaRPr>
          </a:p>
        </p:txBody>
      </p:sp>
      <p:pic>
        <p:nvPicPr>
          <p:cNvPr id="4098" name="Picture 2" descr="Znalezione obrazy dla zapytania gotowość szkolna graf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837527"/>
            <a:ext cx="2592288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773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Arial Rounded MT Bold" panose="020F0704030504030204" pitchFamily="34" charset="0"/>
              </a:rPr>
              <a:t>Na co będziemy zwracać uwagę?</a:t>
            </a:r>
            <a:endParaRPr lang="pl-PL" dirty="0">
              <a:latin typeface="Arial Rounded MT Bold" panose="020F07040305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pl-PL" sz="2400" dirty="0" smtClean="0">
                <a:latin typeface="Arial Rounded MT Bold" panose="020F0704030504030204" pitchFamily="34" charset="0"/>
              </a:rPr>
              <a:t>Umiejętności społeczne i odporność emocjonalna: </a:t>
            </a:r>
          </a:p>
          <a:p>
            <a:pPr marL="0" indent="0">
              <a:buNone/>
            </a:pPr>
            <a:endParaRPr lang="pl-PL" sz="2400" dirty="0" smtClean="0">
              <a:latin typeface="Arial Rounded MT Bold" panose="020F0704030504030204" pitchFamily="34" charset="0"/>
            </a:endParaRPr>
          </a:p>
          <a:p>
            <a:r>
              <a:rPr lang="pl-PL" sz="2400" dirty="0" smtClean="0">
                <a:latin typeface="Arial Rounded MT Bold" panose="020F0704030504030204" pitchFamily="34" charset="0"/>
              </a:rPr>
              <a:t>respektowanie norm ustalonych w  grupie</a:t>
            </a:r>
          </a:p>
          <a:p>
            <a:r>
              <a:rPr lang="pl-PL" sz="2400" dirty="0" smtClean="0">
                <a:latin typeface="Arial Rounded MT Bold" panose="020F0704030504030204" pitchFamily="34" charset="0"/>
              </a:rPr>
              <a:t>zgodna współpraca</a:t>
            </a:r>
          </a:p>
          <a:p>
            <a:r>
              <a:rPr lang="pl-PL" sz="2400" dirty="0" smtClean="0">
                <a:latin typeface="Arial Rounded MT Bold" panose="020F0704030504030204" pitchFamily="34" charset="0"/>
              </a:rPr>
              <a:t>Inicjowanie zabawy z rówieśnikami</a:t>
            </a:r>
          </a:p>
          <a:p>
            <a:r>
              <a:rPr lang="pl-PL" sz="2400" dirty="0" smtClean="0">
                <a:latin typeface="Arial Rounded MT Bold" panose="020F0704030504030204" pitchFamily="34" charset="0"/>
              </a:rPr>
              <a:t>Nabywanie śmiałości w stosunku do dorosłych</a:t>
            </a:r>
          </a:p>
          <a:p>
            <a:r>
              <a:rPr lang="pl-PL" sz="2400" dirty="0" smtClean="0">
                <a:latin typeface="Arial Rounded MT Bold" panose="020F0704030504030204" pitchFamily="34" charset="0"/>
              </a:rPr>
              <a:t>Wykazywanie zaangażowania oraz wytrwałości podczas wykonywania zadań.</a:t>
            </a:r>
          </a:p>
        </p:txBody>
      </p:sp>
      <p:pic>
        <p:nvPicPr>
          <p:cNvPr id="5122" name="Picture 2" descr="Znalezione obrazy dla zapytania dojrzałość emocjonal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9" y="4675392"/>
            <a:ext cx="2770658" cy="2068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91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Arial Rounded MT Bold" panose="020F0704030504030204" pitchFamily="34" charset="0"/>
              </a:rPr>
              <a:t>2. Umiejętności matematyczne</a:t>
            </a:r>
            <a:endParaRPr lang="pl-PL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3168352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Arial Rounded MT Bold" panose="020F0704030504030204" pitchFamily="34" charset="0"/>
              </a:rPr>
              <a:t>Przeliczanie</a:t>
            </a:r>
          </a:p>
          <a:p>
            <a:r>
              <a:rPr lang="pl-PL" sz="2400" dirty="0" smtClean="0">
                <a:latin typeface="Arial Rounded MT Bold" panose="020F0704030504030204" pitchFamily="34" charset="0"/>
              </a:rPr>
              <a:t>Dodawanie i odejmowanie na konkretach</a:t>
            </a:r>
          </a:p>
          <a:p>
            <a:r>
              <a:rPr lang="pl-PL" sz="2400" dirty="0" smtClean="0">
                <a:latin typeface="Arial Rounded MT Bold" panose="020F0704030504030204" pitchFamily="34" charset="0"/>
              </a:rPr>
              <a:t>Klasyfikowanie</a:t>
            </a:r>
          </a:p>
          <a:p>
            <a:r>
              <a:rPr lang="pl-PL" sz="2400" dirty="0" smtClean="0">
                <a:latin typeface="Arial Rounded MT Bold" panose="020F0704030504030204" pitchFamily="34" charset="0"/>
              </a:rPr>
              <a:t>Układanie rytmów</a:t>
            </a:r>
          </a:p>
          <a:p>
            <a:r>
              <a:rPr lang="pl-PL" sz="2400" dirty="0" smtClean="0">
                <a:latin typeface="Arial Rounded MT Bold" panose="020F0704030504030204" pitchFamily="34" charset="0"/>
              </a:rPr>
              <a:t>Rozpoznawanie figur geometrycznych</a:t>
            </a:r>
          </a:p>
          <a:p>
            <a:r>
              <a:rPr lang="pl-PL" sz="2400" dirty="0" smtClean="0">
                <a:latin typeface="Arial Rounded MT Bold" panose="020F0704030504030204" pitchFamily="34" charset="0"/>
              </a:rPr>
              <a:t>Określanie położenia przedmiotów w przestrzeni oraz orientacja na kartce</a:t>
            </a:r>
          </a:p>
        </p:txBody>
      </p:sp>
      <p:pic>
        <p:nvPicPr>
          <p:cNvPr id="6148" name="Picture 4" descr="Znalezione obrazy dla zapytania umiejętności matematycz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494387"/>
            <a:ext cx="3940050" cy="228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nalezione obrazy dla zapytania liczenie grafik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97152"/>
            <a:ext cx="3384376" cy="19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278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390</Words>
  <Application>Microsoft Office PowerPoint</Application>
  <PresentationFormat>Pokaz na ekranie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Prezentacja programu PowerPoint</vt:lpstr>
      <vt:lpstr>Czego dotyczą zmiany?</vt:lpstr>
      <vt:lpstr>Gotowość szkolna</vt:lpstr>
      <vt:lpstr>Zadania przedszkoli i oddziałów przedszkolnych</vt:lpstr>
      <vt:lpstr>W jaki sposób dziecko osiąga gotowość szkolną?</vt:lpstr>
      <vt:lpstr>Co sprzyja osiągnięciu przez dziecko gotowości szkolnej?</vt:lpstr>
      <vt:lpstr>Pozytywne skutki nowej ustawy</vt:lpstr>
      <vt:lpstr>Na co będziemy zwracać uwagę?</vt:lpstr>
      <vt:lpstr>2. Umiejętności matematyczne</vt:lpstr>
      <vt:lpstr>3. Umiejętności związane z gotowością do nauki czytania i pisania </vt:lpstr>
      <vt:lpstr>4. Sprawności motoryczne oraz koordynacja wzrokowo- ruchowa.</vt:lpstr>
      <vt:lpstr>5. Samodzielność oraz umiejętności samoobsługowe.</vt:lpstr>
      <vt:lpstr>Prezentacja programu PowerPoint</vt:lpstr>
      <vt:lpstr>Netografia, 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Mroczek Marcin</dc:creator>
  <cp:lastModifiedBy>Mroczek Marcin</cp:lastModifiedBy>
  <cp:revision>28</cp:revision>
  <dcterms:created xsi:type="dcterms:W3CDTF">2016-09-04T09:58:30Z</dcterms:created>
  <dcterms:modified xsi:type="dcterms:W3CDTF">2016-09-04T11:29:08Z</dcterms:modified>
</cp:coreProperties>
</file>