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1" r:id="rId3"/>
    <p:sldId id="257" r:id="rId4"/>
    <p:sldId id="262" r:id="rId5"/>
    <p:sldId id="263" r:id="rId6"/>
    <p:sldId id="264" r:id="rId7"/>
    <p:sldId id="258" r:id="rId8"/>
    <p:sldId id="259" r:id="rId9"/>
    <p:sldId id="260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A655A-990E-46F2-9F4B-E4F195152082}" type="datetimeFigureOut">
              <a:rPr lang="pl-PL" smtClean="0"/>
              <a:pPr/>
              <a:t>2013-01-31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214DC-0F4D-4CBE-A9DB-FAD7890B967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214DC-0F4D-4CBE-A9DB-FAD7890B9675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818E-D072-4AE2-9715-8BC057CD57BB}" type="datetimeFigureOut">
              <a:rPr lang="pl-PL" smtClean="0"/>
              <a:pPr/>
              <a:t>2013-01-31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C99F-948B-4A0C-8F8A-677FEDD457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818E-D072-4AE2-9715-8BC057CD57BB}" type="datetimeFigureOut">
              <a:rPr lang="pl-PL" smtClean="0"/>
              <a:pPr/>
              <a:t>2013-01-31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C99F-948B-4A0C-8F8A-677FEDD457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818E-D072-4AE2-9715-8BC057CD57BB}" type="datetimeFigureOut">
              <a:rPr lang="pl-PL" smtClean="0"/>
              <a:pPr/>
              <a:t>2013-01-31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C99F-948B-4A0C-8F8A-677FEDD457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818E-D072-4AE2-9715-8BC057CD57BB}" type="datetimeFigureOut">
              <a:rPr lang="pl-PL" smtClean="0"/>
              <a:pPr/>
              <a:t>2013-01-31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C99F-948B-4A0C-8F8A-677FEDD457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818E-D072-4AE2-9715-8BC057CD57BB}" type="datetimeFigureOut">
              <a:rPr lang="pl-PL" smtClean="0"/>
              <a:pPr/>
              <a:t>2013-01-31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C99F-948B-4A0C-8F8A-677FEDD457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818E-D072-4AE2-9715-8BC057CD57BB}" type="datetimeFigureOut">
              <a:rPr lang="pl-PL" smtClean="0"/>
              <a:pPr/>
              <a:t>2013-01-31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C99F-948B-4A0C-8F8A-677FEDD457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818E-D072-4AE2-9715-8BC057CD57BB}" type="datetimeFigureOut">
              <a:rPr lang="pl-PL" smtClean="0"/>
              <a:pPr/>
              <a:t>2013-01-31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C99F-948B-4A0C-8F8A-677FEDD457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818E-D072-4AE2-9715-8BC057CD57BB}" type="datetimeFigureOut">
              <a:rPr lang="pl-PL" smtClean="0"/>
              <a:pPr/>
              <a:t>2013-01-31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C99F-948B-4A0C-8F8A-677FEDD457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818E-D072-4AE2-9715-8BC057CD57BB}" type="datetimeFigureOut">
              <a:rPr lang="pl-PL" smtClean="0"/>
              <a:pPr/>
              <a:t>2013-01-31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C99F-948B-4A0C-8F8A-677FEDD457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818E-D072-4AE2-9715-8BC057CD57BB}" type="datetimeFigureOut">
              <a:rPr lang="pl-PL" smtClean="0"/>
              <a:pPr/>
              <a:t>2013-01-31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C99F-948B-4A0C-8F8A-677FEDD457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818E-D072-4AE2-9715-8BC057CD57BB}" type="datetimeFigureOut">
              <a:rPr lang="pl-PL" smtClean="0"/>
              <a:pPr/>
              <a:t>2013-01-31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CDC99F-948B-4A0C-8F8A-677FEDD4579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3D818E-D072-4AE2-9715-8BC057CD57BB}" type="datetimeFigureOut">
              <a:rPr lang="pl-PL" smtClean="0"/>
              <a:pPr/>
              <a:t>2013-01-31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CDC99F-948B-4A0C-8F8A-677FEDD45797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„Zabawa w Czytanie”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l-PL" dirty="0" smtClean="0"/>
              <a:t>Charakterystyka metody Glenna Domana</a:t>
            </a:r>
            <a:endParaRPr lang="pl-PL" dirty="0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Dziękuję za Uwagę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Bibliografia: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pl-PL" b="1" dirty="0" smtClean="0"/>
              <a:t>Doman G.: Jak nauczyć małe dziecko czytać? Bydgoszcz 1992.</a:t>
            </a:r>
            <a:endParaRPr lang="pl-PL" dirty="0" smtClean="0"/>
          </a:p>
          <a:p>
            <a:pPr>
              <a:buNone/>
            </a:pP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Doroszewska J.: Pedagogika specjalna, Wrocław 1989.</a:t>
            </a:r>
            <a:endParaRPr lang="pl-PL" dirty="0" smtClean="0"/>
          </a:p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Dykcik W.: Pedagogika specjalna, Poznań 2001.</a:t>
            </a:r>
            <a:endParaRPr lang="pl-PL" dirty="0" smtClean="0"/>
          </a:p>
          <a:p>
            <a:pPr>
              <a:buNone/>
            </a:pP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Kaja B.: Zarys terapii dziecka, Bydgoszcz 2001.</a:t>
            </a:r>
            <a:endParaRPr lang="pl-PL" dirty="0" smtClean="0"/>
          </a:p>
          <a:p>
            <a:pPr>
              <a:buNone/>
            </a:pPr>
            <a:r>
              <a:rPr lang="pl-PL" b="1" dirty="0" smtClean="0"/>
              <a:t> </a:t>
            </a:r>
            <a:endParaRPr lang="pl-PL" dirty="0" smtClean="0"/>
          </a:p>
          <a:p>
            <a:r>
              <a:rPr lang="pl-PL" b="1" dirty="0" smtClean="0"/>
              <a:t>Katarzyna </a:t>
            </a:r>
            <a:r>
              <a:rPr lang="pl-PL" b="1" dirty="0" err="1" smtClean="0"/>
              <a:t>Rojkowska</a:t>
            </a:r>
            <a:r>
              <a:rPr lang="pl-PL" b="1" dirty="0" smtClean="0"/>
              <a:t> „Naucz małe dziecko myśleć i czuć”,2008</a:t>
            </a:r>
            <a:endParaRPr lang="pl-PL" dirty="0" smtClean="0"/>
          </a:p>
          <a:p>
            <a:endParaRPr lang="pl-PL" dirty="0" smtClean="0"/>
          </a:p>
          <a:p>
            <a:r>
              <a:rPr lang="pl-PL" b="1" dirty="0" smtClean="0"/>
              <a:t>Kamińska K. Nauka czytania dzieci w wieku przedszkolnym, Warszawa, 1999.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076056" y="616530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dirty="0" smtClean="0"/>
              <a:t>Agnieszka Mroczek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0"/>
                            </p:stCondLst>
                            <p:childTnLst>
                              <p:par>
                                <p:cTn id="3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pPr algn="ctr"/>
            <a:r>
              <a:rPr lang="pl-PL" dirty="0" smtClean="0"/>
              <a:t>Glenn Doman- fenomen postaci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340768"/>
            <a:ext cx="4248472" cy="57606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b="1" dirty="0" smtClean="0"/>
              <a:t>Amerykański fizjoterapeuta</a:t>
            </a:r>
            <a:endParaRPr lang="pl-PL" b="1" dirty="0"/>
          </a:p>
        </p:txBody>
      </p:sp>
      <p:pic>
        <p:nvPicPr>
          <p:cNvPr id="1026" name="Picture 2" descr="http://4.bp.blogspot.com/-P_vkZw6L2yM/T7osVJTtqnI/AAAAAAAAAAM/XOwTRUSyQvc/s320/metodo-glenn_doman-7605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04864"/>
            <a:ext cx="2381250" cy="2962276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3059832" y="3429000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Instytut Osiągania Potencjału Ludzkich Możliwości” w Filadelfii</a:t>
            </a:r>
            <a:endParaRPr lang="pl-PL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131840" y="4149080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Prowadził badania na temat uszkodzeń mózgu u dzieci</a:t>
            </a:r>
            <a:endParaRPr lang="pl-PL" b="1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3329126" y="1988840"/>
            <a:ext cx="5707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Maksyma: </a:t>
            </a:r>
            <a:endParaRPr lang="pl-PL" dirty="0" smtClean="0"/>
          </a:p>
          <a:p>
            <a:r>
              <a:rPr lang="pl-PL" i="1" dirty="0" smtClean="0">
                <a:solidFill>
                  <a:srgbClr val="FF0000"/>
                </a:solidFill>
              </a:rPr>
              <a:t>„Dzieci mogą czytać słowa gdy mają rok, zdania gdy mają dwa </a:t>
            </a:r>
            <a:r>
              <a:rPr lang="pl-PL" i="1" dirty="0" err="1" smtClean="0">
                <a:solidFill>
                  <a:srgbClr val="FF0000"/>
                </a:solidFill>
              </a:rPr>
              <a:t>lata,i</a:t>
            </a:r>
            <a:r>
              <a:rPr lang="pl-PL" i="1" dirty="0" smtClean="0">
                <a:solidFill>
                  <a:srgbClr val="FF0000"/>
                </a:solidFill>
              </a:rPr>
              <a:t> całe książki gdy mają trzy lata”</a:t>
            </a:r>
          </a:p>
          <a:p>
            <a:pPr algn="r"/>
            <a:r>
              <a:rPr lang="pl-PL" i="1" dirty="0" smtClean="0"/>
              <a:t>G. Doman 1992</a:t>
            </a:r>
          </a:p>
          <a:p>
            <a:endParaRPr lang="pl-PL" dirty="0" smtClean="0">
              <a:solidFill>
                <a:srgbClr val="FF0000"/>
              </a:solidFill>
            </a:endParaRPr>
          </a:p>
          <a:p>
            <a:endParaRPr lang="pl-PL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3131840" y="4941168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Twórca metody czytania globalnego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9500"/>
                            </p:stCondLst>
                            <p:childTnLst>
                              <p:par>
                                <p:cTn id="3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15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931224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4000" b="1" dirty="0" smtClean="0"/>
              <a:t>Założenia metody czytania globalnego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99992" y="1340768"/>
            <a:ext cx="4320480" cy="1008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 </a:t>
            </a:r>
            <a:endParaRPr lang="pl-PL" dirty="0"/>
          </a:p>
        </p:txBody>
      </p:sp>
      <p:pic>
        <p:nvPicPr>
          <p:cNvPr id="5122" name="Picture 2" descr="http://1.bp.blogspot.com/-2GA-r8l_1Fw/T9urnYMA51I/AAAAAAAAAVg/g8ccKcaAq3M/s1600/DSC_03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060848"/>
            <a:ext cx="4067975" cy="2732043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323528" y="155679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Proces nauki czytania przebiega wg ściśle określonych etapów</a:t>
            </a:r>
            <a:endParaRPr lang="pl-PL" b="1" dirty="0"/>
          </a:p>
        </p:txBody>
      </p:sp>
      <p:sp>
        <p:nvSpPr>
          <p:cNvPr id="8" name="Prostokąt 7"/>
          <p:cNvSpPr/>
          <p:nvPr/>
        </p:nvSpPr>
        <p:spPr>
          <a:xfrm>
            <a:off x="179512" y="2274838"/>
            <a:ext cx="4320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/>
              <a:t>Jako środek dydaktyczny używane są tzw. </a:t>
            </a:r>
            <a:r>
              <a:rPr lang="pl-PL" b="1" dirty="0" smtClean="0"/>
              <a:t>bity informacji</a:t>
            </a:r>
            <a:r>
              <a:rPr lang="pl-PL" dirty="0" smtClean="0"/>
              <a:t>, czyli białe kartoniki o odpowiedniej szerokości i długości (10cm wysokości i 60cm szerokości, litery mają mieć wielkość 8cm),  na których napisane są słowa w </a:t>
            </a:r>
            <a:r>
              <a:rPr lang="pl-PL" b="1" dirty="0" smtClean="0">
                <a:solidFill>
                  <a:srgbClr val="FF0000"/>
                </a:solidFill>
              </a:rPr>
              <a:t>kolorze czerwonym </a:t>
            </a:r>
            <a:r>
              <a:rPr lang="pl-PL" dirty="0" smtClean="0"/>
              <a:t>( kolor czerwony przyciąga wzrok szczególnie małych dzieci)- </a:t>
            </a:r>
            <a:r>
              <a:rPr lang="pl-PL" b="1" dirty="0" smtClean="0"/>
              <a:t>stymulacja wzrokowa</a:t>
            </a:r>
            <a:endParaRPr lang="pl-PL" b="1" dirty="0"/>
          </a:p>
        </p:txBody>
      </p:sp>
      <p:pic>
        <p:nvPicPr>
          <p:cNvPr id="5124" name="Picture 4" descr="http://www.wczesnaedukacja.pl/obrazki/kart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797152"/>
            <a:ext cx="4248472" cy="990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748464" cy="576064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/>
              <a:t>Etapy nauki czytania wg G. Domana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96752"/>
            <a:ext cx="3960440" cy="6480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b="1" dirty="0" smtClean="0"/>
              <a:t>I Etap: pojedyncze słowa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  <p:pic>
        <p:nvPicPr>
          <p:cNvPr id="5" name="Obraz 4" descr="http://www.educhatka.pl/wp-content/uploads/2012/02/DOMAN-300x14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772816"/>
            <a:ext cx="453650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107504" y="1700808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Wprowadzenie 15 słów z najbliższego otoczenia w zestawach( po 5 słów)</a:t>
            </a:r>
          </a:p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0" y="2564904"/>
            <a:ext cx="4067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Naukę czytania zaczynamy od wyrazu </a:t>
            </a:r>
            <a:r>
              <a:rPr lang="pl-PL" b="1" dirty="0" smtClean="0">
                <a:solidFill>
                  <a:srgbClr val="FF0000"/>
                </a:solidFill>
              </a:rPr>
              <a:t>mama</a:t>
            </a:r>
            <a:r>
              <a:rPr lang="pl-PL" dirty="0" smtClean="0"/>
              <a:t>, potem </a:t>
            </a:r>
            <a:r>
              <a:rPr lang="pl-PL" b="1" dirty="0" smtClean="0">
                <a:solidFill>
                  <a:srgbClr val="FF0000"/>
                </a:solidFill>
              </a:rPr>
              <a:t>tata</a:t>
            </a:r>
            <a:r>
              <a:rPr lang="pl-PL" dirty="0" smtClean="0"/>
              <a:t>, jego </a:t>
            </a:r>
            <a:r>
              <a:rPr lang="pl-PL" b="1" dirty="0" smtClean="0">
                <a:solidFill>
                  <a:srgbClr val="FF0000"/>
                </a:solidFill>
              </a:rPr>
              <a:t>imię</a:t>
            </a:r>
            <a:r>
              <a:rPr lang="pl-PL" dirty="0" smtClean="0"/>
              <a:t>, potem inne np. </a:t>
            </a:r>
            <a:r>
              <a:rPr lang="pl-PL" b="1" dirty="0" smtClean="0">
                <a:solidFill>
                  <a:srgbClr val="FF0000"/>
                </a:solidFill>
              </a:rPr>
              <a:t>nazwy sprzętów, zabawek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07504" y="3717032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Materiał leksykalny prezentujemy w sesjach 3 razy w ciągu dnia, w tym jeden wyraz ok. 1 sekundy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179512" y="4941168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Wprowadzenie kolejnych 20 słów połączone z </a:t>
            </a:r>
            <a:r>
              <a:rPr lang="pl-PL" b="1" dirty="0" smtClean="0"/>
              <a:t>wycofywaniem</a:t>
            </a:r>
            <a:r>
              <a:rPr lang="pl-PL" dirty="0" smtClean="0"/>
              <a:t> starych i wprowadzeniem kolejnych wyrazów ( </a:t>
            </a:r>
            <a:r>
              <a:rPr lang="pl-PL" b="1" dirty="0" smtClean="0"/>
              <a:t>łącznie ok. 150 wyrazów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251520" y="5805264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Proces wycofywania i wprowadzania nowych słów jest charakterystyczny również dla II, III  i IV etapu.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3000"/>
                            </p:stCondLst>
                            <p:childTnLst>
                              <p:par>
                                <p:cTn id="5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7" grpId="0"/>
      <p:bldP spid="8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5112568" cy="7200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b="1" dirty="0" smtClean="0"/>
              <a:t>II Etap: wyrażenia dwuwyrazowe</a:t>
            </a:r>
            <a:endParaRPr lang="pl-PL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07504" y="1052736"/>
            <a:ext cx="48965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00B0F0"/>
                </a:solidFill>
              </a:rPr>
              <a:t>Nauka kolorów</a:t>
            </a:r>
            <a:r>
              <a:rPr lang="pl-PL" dirty="0" smtClean="0"/>
              <a:t>, połączona z wprowadzeniem podstawowych przymiotników, tak aby tworzyły sensowne całości z wprowadzonymi w I etapie przymiotnikami . Najlepiej w prowadzać wyrażenia w parach </a:t>
            </a:r>
            <a:r>
              <a:rPr lang="pl-PL" dirty="0" err="1" smtClean="0"/>
              <a:t>przeciwieńst</a:t>
            </a:r>
            <a:r>
              <a:rPr lang="pl-PL" dirty="0" smtClean="0"/>
              <a:t>: duży- mały, ładny, brzydki</a:t>
            </a:r>
            <a:endParaRPr lang="pl-PL" dirty="0"/>
          </a:p>
        </p:txBody>
      </p:sp>
      <p:pic>
        <p:nvPicPr>
          <p:cNvPr id="20482" name="Picture 2" descr="http://4.bp.blogspot.com/-c5jZOxZa_t0/T43SW8F6x6I/AAAAAAAAM9U/C7aJaqLK71E/s320/12.0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620688"/>
            <a:ext cx="3048000" cy="2038350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755576" y="2996952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III Etap: proste zdania</a:t>
            </a:r>
            <a:endParaRPr lang="pl-PL" sz="2400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827584" y="364502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Wprowadzenie </a:t>
            </a:r>
            <a:r>
              <a:rPr lang="pl-PL" dirty="0" smtClean="0">
                <a:solidFill>
                  <a:srgbClr val="00B0F0"/>
                </a:solidFill>
              </a:rPr>
              <a:t>nazw czynności </a:t>
            </a:r>
            <a:r>
              <a:rPr lang="pl-PL" dirty="0" smtClean="0"/>
              <a:t>umożliwiające budowę zdań.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251520" y="4869160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IV Etap: rozbudowane zdania</a:t>
            </a:r>
            <a:endParaRPr lang="pl-PL" sz="2400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51520" y="5373216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Etap ten poprzedza wprowadzenie przyimków: </a:t>
            </a:r>
            <a:r>
              <a:rPr lang="pl-PL" dirty="0" smtClean="0">
                <a:solidFill>
                  <a:srgbClr val="00B0F0"/>
                </a:solidFill>
              </a:rPr>
              <a:t>„na, pod, w” </a:t>
            </a:r>
            <a:r>
              <a:rPr lang="pl-PL" dirty="0" err="1" smtClean="0"/>
              <a:t>w</a:t>
            </a:r>
            <a:r>
              <a:rPr lang="pl-PL" dirty="0" smtClean="0"/>
              <a:t> wyrażeniach dwuwyrazowych, potem w zdaniach.</a:t>
            </a:r>
            <a:endParaRPr lang="pl-PL" dirty="0"/>
          </a:p>
        </p:txBody>
      </p:sp>
      <p:pic>
        <p:nvPicPr>
          <p:cNvPr id="12" name="Picture 4" descr="http://www.eduksiegarnia.pl/images/wczesna_edukacja/nauka_czytania_pakiet_II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852936"/>
            <a:ext cx="3168352" cy="21009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800" decel="100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404664"/>
            <a:ext cx="2664296" cy="4320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400" b="1" dirty="0" smtClean="0"/>
              <a:t>V Etap: Książki</a:t>
            </a:r>
            <a:endParaRPr lang="pl-PL" sz="2400" b="1" dirty="0"/>
          </a:p>
        </p:txBody>
      </p:sp>
      <p:sp>
        <p:nvSpPr>
          <p:cNvPr id="4" name="Prostokąt 3"/>
          <p:cNvSpPr/>
          <p:nvPr/>
        </p:nvSpPr>
        <p:spPr>
          <a:xfrm>
            <a:off x="179512" y="1196752"/>
            <a:ext cx="50405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/>
              <a:t>Początkowo teksty książeczek można układać wspólnie z dzieckiem. Ich treść dotyczy najbliższego otoczenia, wydarzeń w rodzinie. Wiedzę zawartą w książeczkach łączy się w cykle tematyczne.</a:t>
            </a:r>
            <a:endParaRPr lang="pl-PL" dirty="0"/>
          </a:p>
        </p:txBody>
      </p:sp>
      <p:pic>
        <p:nvPicPr>
          <p:cNvPr id="21506" name="Picture 2" descr="http://3.bp.blogspot.com/-TEBZDCFChsU/UIchUEa8GCI/AAAAAAAACAE/GK5qxN9jm6k/s1600/0001_miniatur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60648"/>
            <a:ext cx="3312368" cy="2996952"/>
          </a:xfrm>
          <a:prstGeom prst="rect">
            <a:avLst/>
          </a:prstGeom>
          <a:noFill/>
        </p:spPr>
      </p:pic>
      <p:sp>
        <p:nvSpPr>
          <p:cNvPr id="8" name="pole tekstowe 7"/>
          <p:cNvSpPr txBox="1"/>
          <p:nvPr/>
        </p:nvSpPr>
        <p:spPr>
          <a:xfrm>
            <a:off x="251520" y="3212976"/>
            <a:ext cx="51845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Książka dla dzieci musi spełniać określone warunki</a:t>
            </a:r>
          </a:p>
          <a:p>
            <a:r>
              <a:rPr lang="pl-PL" dirty="0" smtClean="0"/>
              <a:t>1. Powinna zawierać słownictwo od 50 do 100 słów.</a:t>
            </a:r>
            <a:br>
              <a:rPr lang="pl-PL" dirty="0" smtClean="0"/>
            </a:br>
            <a:r>
              <a:rPr lang="pl-PL" dirty="0" smtClean="0"/>
              <a:t>2. Powinna mieścić nie więcej niż jedno zdanie na jednej stronie.</a:t>
            </a:r>
            <a:br>
              <a:rPr lang="pl-PL" dirty="0" smtClean="0"/>
            </a:br>
            <a:r>
              <a:rPr lang="pl-PL" dirty="0" smtClean="0"/>
              <a:t>3. Litery nie mogą być mniejsze niż 2 </a:t>
            </a:r>
            <a:r>
              <a:rPr lang="pl-PL" dirty="0" err="1" smtClean="0"/>
              <a:t>cm</a:t>
            </a:r>
            <a:r>
              <a:rPr lang="pl-PL" dirty="0" smtClean="0"/>
              <a:t>.</a:t>
            </a:r>
            <a:br>
              <a:rPr lang="pl-PL" dirty="0" smtClean="0"/>
            </a:br>
            <a:r>
              <a:rPr lang="pl-PL" dirty="0" smtClean="0"/>
              <a:t>4. Tekst powinien poprzedzać ilustrację i znajdować się na oddzielnej stronie. Dziecko musi przewrócić stronę, żeby zobaczyć ilustrację po przeczytaniu zdania.</a:t>
            </a:r>
          </a:p>
          <a:p>
            <a:endParaRPr lang="pl-PL" dirty="0"/>
          </a:p>
        </p:txBody>
      </p:sp>
      <p:pic>
        <p:nvPicPr>
          <p:cNvPr id="21509" name="Picture 5" descr="http://img215.imageshack.us/img215/4383/img0021ms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501008"/>
            <a:ext cx="3336032" cy="250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0" decel="100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/>
              <a:t>Metoda Glenna Domana- jak osiągnąć sukces?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268760"/>
            <a:ext cx="7416824" cy="1224136"/>
          </a:xfrm>
        </p:spPr>
        <p:txBody>
          <a:bodyPr>
            <a:normAutofit fontScale="70000" lnSpcReduction="20000"/>
          </a:bodyPr>
          <a:lstStyle/>
          <a:p>
            <a:endParaRPr lang="pl-PL" dirty="0" smtClean="0"/>
          </a:p>
          <a:p>
            <a:pPr algn="ctr">
              <a:buNone/>
            </a:pPr>
            <a:r>
              <a:rPr lang="pl-PL" dirty="0" smtClean="0"/>
              <a:t>    </a:t>
            </a:r>
            <a:r>
              <a:rPr lang="pl-PL" b="1" dirty="0" smtClean="0"/>
              <a:t>Według Glenna Domana nauka czytania to element dziecięcej zabawy, jest to tzw. </a:t>
            </a:r>
            <a:r>
              <a:rPr lang="pl-PL" b="1" dirty="0" smtClean="0">
                <a:solidFill>
                  <a:srgbClr val="FF0000"/>
                </a:solidFill>
              </a:rPr>
              <a:t>Zabawa w czytanie</a:t>
            </a:r>
            <a:r>
              <a:rPr lang="pl-PL" b="1" dirty="0" smtClean="0"/>
              <a:t>. Doman sformułował zasady będące gwarantem sukcesu nauki czytania:</a:t>
            </a:r>
          </a:p>
          <a:p>
            <a:pPr algn="ctr"/>
            <a:endParaRPr lang="pl-PL" b="1" dirty="0"/>
          </a:p>
        </p:txBody>
      </p:sp>
      <p:pic>
        <p:nvPicPr>
          <p:cNvPr id="1028" name="Picture 4" descr="http://roux79.files.wordpress.com/2011/03/naukowie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636912"/>
            <a:ext cx="3096344" cy="2167441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395536" y="2564904"/>
            <a:ext cx="51125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000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1.Zacznij w możliwie najmłodszym wieku.</a:t>
            </a:r>
            <a:br>
              <a:rPr lang="pl-PL" b="1" dirty="0" smtClean="0">
                <a:solidFill>
                  <a:srgbClr val="00000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</a:br>
            <a:r>
              <a:rPr lang="pl-PL" b="1" dirty="0" smtClean="0">
                <a:solidFill>
                  <a:srgbClr val="00000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2. Bądź zawsze radosna.</a:t>
            </a:r>
            <a:br>
              <a:rPr lang="pl-PL" b="1" dirty="0" smtClean="0">
                <a:solidFill>
                  <a:srgbClr val="00000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</a:br>
            <a:r>
              <a:rPr lang="pl-PL" b="1" dirty="0" smtClean="0">
                <a:solidFill>
                  <a:srgbClr val="00000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3. Szanuj swoje dziecko.</a:t>
            </a:r>
            <a:br>
              <a:rPr lang="pl-PL" b="1" dirty="0" smtClean="0">
                <a:solidFill>
                  <a:srgbClr val="00000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</a:br>
            <a:r>
              <a:rPr lang="pl-PL" b="1" dirty="0" smtClean="0">
                <a:solidFill>
                  <a:srgbClr val="00000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4. Ucz tylko wtedy, gdy ty i twoje dziecko jesteście szczęśliwi.</a:t>
            </a:r>
            <a:br>
              <a:rPr lang="pl-PL" b="1" dirty="0" smtClean="0">
                <a:solidFill>
                  <a:srgbClr val="00000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</a:br>
            <a:r>
              <a:rPr lang="pl-PL" b="1" dirty="0" smtClean="0">
                <a:solidFill>
                  <a:srgbClr val="00000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5. Skończ zanim twoje dziecko chce skończyć.</a:t>
            </a:r>
            <a:br>
              <a:rPr lang="pl-PL" b="1" dirty="0" smtClean="0">
                <a:solidFill>
                  <a:srgbClr val="00000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</a:br>
            <a:r>
              <a:rPr lang="pl-PL" b="1" dirty="0" smtClean="0">
                <a:solidFill>
                  <a:srgbClr val="00000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6. Pokazuj materiały szybko.</a:t>
            </a:r>
            <a:br>
              <a:rPr lang="pl-PL" b="1" dirty="0" smtClean="0">
                <a:solidFill>
                  <a:srgbClr val="00000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</a:br>
            <a:r>
              <a:rPr lang="pl-PL" b="1" dirty="0" smtClean="0">
                <a:solidFill>
                  <a:srgbClr val="00000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7. Często wprowadzaj nowe materiały.</a:t>
            </a:r>
            <a:br>
              <a:rPr lang="pl-PL" b="1" dirty="0" smtClean="0">
                <a:solidFill>
                  <a:srgbClr val="00000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</a:br>
            <a:r>
              <a:rPr lang="pl-PL" b="1" dirty="0" smtClean="0">
                <a:solidFill>
                  <a:srgbClr val="00000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8.Bądź systematyczna.</a:t>
            </a:r>
            <a:endParaRPr lang="pl-PL" b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dirty="0" smtClean="0"/>
              <a:t>Zalety zastosowania metody G. Domana w pracy z dziećmi z upośledzeniem umysłowym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935480"/>
            <a:ext cx="5472608" cy="1925568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pl-PL" sz="1800" b="1" dirty="0" smtClean="0"/>
              <a:t>Doskonalenie analizy i syntezy słuchowej</a:t>
            </a:r>
          </a:p>
          <a:p>
            <a:pPr>
              <a:buNone/>
            </a:pPr>
            <a:endParaRPr lang="pl-PL" sz="1800" b="1" dirty="0" smtClean="0"/>
          </a:p>
          <a:p>
            <a:pPr>
              <a:buFont typeface="Wingdings" pitchFamily="2" charset="2"/>
              <a:buChar char="v"/>
            </a:pPr>
            <a:r>
              <a:rPr lang="pl-PL" sz="1800" b="1" dirty="0" smtClean="0"/>
              <a:t>Stymulowanie funkcji percepcyjno- wzrokowych</a:t>
            </a:r>
          </a:p>
          <a:p>
            <a:pPr>
              <a:buNone/>
            </a:pPr>
            <a:endParaRPr lang="pl-PL" sz="1800" b="1" dirty="0" smtClean="0"/>
          </a:p>
          <a:p>
            <a:pPr>
              <a:buFont typeface="Wingdings" pitchFamily="2" charset="2"/>
              <a:buChar char="v"/>
            </a:pPr>
            <a:r>
              <a:rPr lang="pl-PL" sz="1800" b="1" dirty="0" smtClean="0"/>
              <a:t>Zaangażowanie emocjonalne wpływa na poziom motywacji dziecka</a:t>
            </a:r>
            <a:endParaRPr lang="pl-PL" sz="1800" b="1" dirty="0"/>
          </a:p>
        </p:txBody>
      </p:sp>
      <p:pic>
        <p:nvPicPr>
          <p:cNvPr id="17410" name="Picture 2" descr="http://s-trojmiasto.pl/zdj/c/9/64/555x0/640206-Dbac-o-rozwoj-dziecka-mozemy-juz-od-pierwszych-miesiecy-jego-zycia-Metoda__c_3_154_2045_11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645024"/>
            <a:ext cx="5544616" cy="2997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856984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Przykłady zabaw z wykorzystaniem metody G. Domana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935480"/>
            <a:ext cx="5832648" cy="408580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pl-PL" sz="1800" b="1" dirty="0" smtClean="0"/>
              <a:t>Wizytówki:</a:t>
            </a:r>
          </a:p>
          <a:p>
            <a:pPr algn="ctr">
              <a:buNone/>
            </a:pPr>
            <a:r>
              <a:rPr lang="pl-PL" sz="1800" dirty="0" smtClean="0"/>
              <a:t>     Rozdajemy wizytówki z imionami dzieci na chybił trafił jedno dziecko nie dostaje swojego imienia i próbuje odnaleźć je, zabiera swoją wizytówkę koledze i tak do końca.</a:t>
            </a:r>
          </a:p>
          <a:p>
            <a:pPr>
              <a:buNone/>
            </a:pPr>
            <a:endParaRPr lang="pl-PL" sz="1800" dirty="0" smtClean="0"/>
          </a:p>
          <a:p>
            <a:endParaRPr lang="pl-PL" sz="1800" b="1" dirty="0" smtClean="0"/>
          </a:p>
          <a:p>
            <a:pPr>
              <a:buFont typeface="Wingdings" pitchFamily="2" charset="2"/>
              <a:buChar char="Ø"/>
            </a:pPr>
            <a:r>
              <a:rPr lang="pl-PL" sz="1800" b="1" dirty="0" smtClean="0"/>
              <a:t>Bingo </a:t>
            </a:r>
            <a:r>
              <a:rPr lang="pl-PL" sz="1800" b="1" dirty="0" smtClean="0"/>
              <a:t>wyrazowe:</a:t>
            </a:r>
          </a:p>
          <a:p>
            <a:pPr algn="ctr">
              <a:buNone/>
            </a:pPr>
            <a:r>
              <a:rPr lang="pl-PL" sz="1800" dirty="0" smtClean="0"/>
              <a:t>    Każde dziecko otrzymuje jeden ze znanych mu wyrazów. Nauczyciel czyta i pokazuje wyrazy a dziecko patrzy czy ma ten wyraz</a:t>
            </a:r>
          </a:p>
          <a:p>
            <a:pPr>
              <a:buNone/>
            </a:pPr>
            <a:endParaRPr lang="pl-PL" sz="1800" dirty="0" smtClean="0"/>
          </a:p>
          <a:p>
            <a:pPr>
              <a:buFont typeface="Wingdings" pitchFamily="2" charset="2"/>
              <a:buChar char="Ø"/>
            </a:pPr>
            <a:r>
              <a:rPr lang="pl-PL" sz="1800" b="1" dirty="0" smtClean="0"/>
              <a:t>W sklepie: </a:t>
            </a:r>
          </a:p>
          <a:p>
            <a:pPr algn="ctr">
              <a:buNone/>
            </a:pPr>
            <a:r>
              <a:rPr lang="pl-PL" sz="1800" dirty="0" smtClean="0"/>
              <a:t>     Różne przedmioty do sprzedawania oraz ich podpisy. Dzieci udają, że nie potrafią mówić, więc posługują się napisami.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/>
          </a:p>
        </p:txBody>
      </p:sp>
      <p:sp>
        <p:nvSpPr>
          <p:cNvPr id="1026" name="AutoShape 2" descr="https://docs.google.com/?pid=bl&amp;srcid=ADGEESjo9LQS1eaqgyobGHnKdBi8TxbhdlfkVUBq6H9FHfER7fIdy9Xk2b55wtBaTCm7bP7uAqW_9ViOHSY8INKVtQ1esFNeqER-Welhg5BxtG8mIvMhZfgL0cURt3FPO2hr1HWkkSka&amp;q=cache%3AuSkiEvzYRpwJ%3Awww.edukator.org.pl%2F2006%2Fzabawa%2Fzabawa.doc%20scenariusz%20zaj%C4%99%C4%87%20opartych%20na%20metodzie%20glenna%20domana&amp;docid=8107da8062335a8cb74c59b8c92d80c7&amp;a=bi&amp;pagenumber=1&amp;w=8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5" name="Picture 2" descr="http://www.p7zak.szkolnastrona.pl/container/dzieci_czytajace_ksiaz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700808"/>
            <a:ext cx="2806202" cy="27263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216</TotalTime>
  <Words>508</Words>
  <Application>Microsoft Office PowerPoint</Application>
  <PresentationFormat>Pokaz na ekranie (4:3)</PresentationFormat>
  <Paragraphs>67</Paragraphs>
  <Slides>10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Przepływ</vt:lpstr>
      <vt:lpstr>„Zabawa w Czytanie”</vt:lpstr>
      <vt:lpstr>Glenn Doman- fenomen postaci</vt:lpstr>
      <vt:lpstr>         Założenia metody czytania globalnego</vt:lpstr>
      <vt:lpstr>Etapy nauki czytania wg G. Domana</vt:lpstr>
      <vt:lpstr> </vt:lpstr>
      <vt:lpstr>Slajd 6</vt:lpstr>
      <vt:lpstr>Metoda Glenna Domana- jak osiągnąć sukces?</vt:lpstr>
      <vt:lpstr>Zalety zastosowania metody G. Domana w pracy z dziećmi z upośledzeniem umysłowym</vt:lpstr>
      <vt:lpstr>Przykłady zabaw z wykorzystaniem metody G. Domana</vt:lpstr>
      <vt:lpstr>Dziękuję za Uwagę</vt:lpstr>
    </vt:vector>
  </TitlesOfParts>
  <Company>PGE Dystrybucja LUBZEL Sp. z o.o.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„Zabawa w Czytanie”</dc:title>
  <dc:creator>Your User Name</dc:creator>
  <cp:lastModifiedBy>Your User Name</cp:lastModifiedBy>
  <cp:revision>38</cp:revision>
  <dcterms:created xsi:type="dcterms:W3CDTF">2013-01-29T20:36:44Z</dcterms:created>
  <dcterms:modified xsi:type="dcterms:W3CDTF">2013-01-31T19:17:56Z</dcterms:modified>
</cp:coreProperties>
</file>