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6" r:id="rId1"/>
  </p:sldMasterIdLst>
  <p:notesMasterIdLst>
    <p:notesMasterId r:id="rId36"/>
  </p:notesMasterIdLst>
  <p:sldIdLst>
    <p:sldId id="256" r:id="rId2"/>
    <p:sldId id="257" r:id="rId3"/>
    <p:sldId id="258" r:id="rId4"/>
    <p:sldId id="301" r:id="rId5"/>
    <p:sldId id="269" r:id="rId6"/>
    <p:sldId id="289" r:id="rId7"/>
    <p:sldId id="262" r:id="rId8"/>
    <p:sldId id="263" r:id="rId9"/>
    <p:sldId id="264" r:id="rId10"/>
    <p:sldId id="276" r:id="rId11"/>
    <p:sldId id="275" r:id="rId12"/>
    <p:sldId id="302" r:id="rId13"/>
    <p:sldId id="273" r:id="rId14"/>
    <p:sldId id="290" r:id="rId15"/>
    <p:sldId id="291" r:id="rId16"/>
    <p:sldId id="300" r:id="rId17"/>
    <p:sldId id="266" r:id="rId18"/>
    <p:sldId id="292" r:id="rId19"/>
    <p:sldId id="268" r:id="rId20"/>
    <p:sldId id="306" r:id="rId21"/>
    <p:sldId id="281" r:id="rId22"/>
    <p:sldId id="303" r:id="rId23"/>
    <p:sldId id="280" r:id="rId24"/>
    <p:sldId id="267" r:id="rId25"/>
    <p:sldId id="304" r:id="rId26"/>
    <p:sldId id="279" r:id="rId27"/>
    <p:sldId id="312" r:id="rId28"/>
    <p:sldId id="308" r:id="rId29"/>
    <p:sldId id="309" r:id="rId30"/>
    <p:sldId id="272" r:id="rId31"/>
    <p:sldId id="294" r:id="rId32"/>
    <p:sldId id="307" r:id="rId33"/>
    <p:sldId id="311" r:id="rId34"/>
    <p:sldId id="298" r:id="rId35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427" autoAdjust="0"/>
    <p:restoredTop sz="86461" autoAdjust="0"/>
  </p:normalViewPr>
  <p:slideViewPr>
    <p:cSldViewPr>
      <p:cViewPr>
        <p:scale>
          <a:sx n="72" d="100"/>
          <a:sy n="72" d="100"/>
        </p:scale>
        <p:origin x="-1188" y="-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0" y="2367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89A3A6B-CE2E-464F-8B79-6A2511F0EAED}" type="datetimeFigureOut">
              <a:rPr lang="pl-PL"/>
              <a:pPr>
                <a:defRPr/>
              </a:pPr>
              <a:t>2016-10-19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9842023-0927-465F-BFF4-F82C538D90E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749894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smtClean="0"/>
              <a:t>Zdjęcie z dyplomami i pucharami damy na slajd I odnosimy sukcesy!</a:t>
            </a:r>
          </a:p>
        </p:txBody>
      </p:sp>
      <p:sp>
        <p:nvSpPr>
          <p:cNvPr id="4506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23C1D6C-8FD2-4FA5-8CCE-1BC54CBFDBFB}" type="slidenum">
              <a:rPr lang="pl-PL" smtClean="0"/>
              <a:pPr/>
              <a:t>19</a:t>
            </a:fld>
            <a:endParaRPr lang="pl-P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smtClean="0"/>
              <a:t>Tu wrzucić też pielęgniarkę</a:t>
            </a:r>
          </a:p>
        </p:txBody>
      </p:sp>
      <p:sp>
        <p:nvSpPr>
          <p:cNvPr id="4608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37EE6A6-F6D1-4C5D-8FE9-5CBB416302FD}" type="slidenum">
              <a:rPr lang="pl-PL" smtClean="0"/>
              <a:pPr/>
              <a:t>30</a:t>
            </a:fld>
            <a:endParaRPr 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smtClean="0"/>
              <a:t>Wyrzucić te o odżywianiu, może napisać nad czym teraz pracujemy</a:t>
            </a:r>
          </a:p>
        </p:txBody>
      </p:sp>
      <p:sp>
        <p:nvSpPr>
          <p:cNvPr id="4710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4177BA0-82D8-47FB-BEF9-40F3F5ED4CCA}" type="slidenum">
              <a:rPr lang="pl-PL" smtClean="0"/>
              <a:pPr/>
              <a:t>34</a:t>
            </a:fld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530A77C9-340C-4A97-B8D2-C60448011DDA}" type="datetimeFigureOut">
              <a:rPr lang="pl-PL" smtClean="0"/>
              <a:pPr>
                <a:defRPr/>
              </a:pPr>
              <a:t>2016-10-19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D318BA5-3E5B-4CCF-BC8B-670D62EB6F03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Tm="3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3F769D-A7B6-4769-AD7B-0D09C1655DA6}" type="datetimeFigureOut">
              <a:rPr lang="pl-PL" smtClean="0"/>
              <a:pPr>
                <a:defRPr/>
              </a:pPr>
              <a:t>2016-10-19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FBE430B-20B1-431F-A343-3E7369276693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Tm="3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D85FFC0-26DF-41F5-A70B-6C675F6C23CF}" type="datetimeFigureOut">
              <a:rPr lang="pl-PL" smtClean="0"/>
              <a:pPr>
                <a:defRPr/>
              </a:pPr>
              <a:t>2016-10-19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42B6F12-6F14-4E24-8A12-34E26BCC6418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Tm="3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BB0974C-1702-4DBB-82DB-8AB6B9BC832C}" type="datetimeFigureOut">
              <a:rPr lang="pl-PL" smtClean="0"/>
              <a:pPr>
                <a:defRPr/>
              </a:pPr>
              <a:t>2016-10-19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4AB236B-A4E7-4A9B-8171-3365E21660FC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advTm="3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F783256-02B7-463F-A3A6-563BE0AF3E94}" type="datetimeFigureOut">
              <a:rPr lang="pl-PL" smtClean="0"/>
              <a:pPr>
                <a:defRPr/>
              </a:pPr>
              <a:t>2016-10-19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9279D7A-CC70-443B-ADEF-BA69FF49558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advTm="3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F7B407E-6ADE-4967-B49F-33B120E7F5ED}" type="datetimeFigureOut">
              <a:rPr lang="pl-PL" smtClean="0"/>
              <a:pPr>
                <a:defRPr/>
              </a:pPr>
              <a:t>2016-10-19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4415698-D954-4910-B1DC-5AB540FCA07C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advTm="3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08EC4E4-7468-429E-A02D-C7FC0C30CE98}" type="datetimeFigureOut">
              <a:rPr lang="pl-PL" smtClean="0"/>
              <a:pPr>
                <a:defRPr/>
              </a:pPr>
              <a:t>2016-10-19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0123FEF-2880-4CBD-B594-1B58A9EEF2F0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Tm="3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5856751-3C15-4E0C-AAFC-CDD915D14984}" type="datetimeFigureOut">
              <a:rPr lang="pl-PL" smtClean="0"/>
              <a:pPr>
                <a:defRPr/>
              </a:pPr>
              <a:t>2016-10-19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C4553E-2B34-4D42-A65D-4601147FE5AF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advTm="3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2BE626D-C350-4AE1-96FC-7CED693367E7}" type="datetimeFigureOut">
              <a:rPr lang="pl-PL" smtClean="0"/>
              <a:pPr>
                <a:defRPr/>
              </a:pPr>
              <a:t>2016-10-19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3F91D08-93BA-4B8E-8775-B3C07770A16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Tm="3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>
              <a:defRPr/>
            </a:pPr>
            <a:fld id="{5DA3945C-0485-441A-B5F8-3DAE87CC16EA}" type="datetimeFigureOut">
              <a:rPr lang="pl-PL" smtClean="0"/>
              <a:pPr>
                <a:defRPr/>
              </a:pPr>
              <a:t>2016-10-19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28A8FE7-E813-47BD-956C-8189D548E137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Tm="3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0F60AA6-78C5-45D3-88FD-2028FF197126}" type="datetimeFigureOut">
              <a:rPr lang="pl-PL" smtClean="0"/>
              <a:pPr>
                <a:defRPr/>
              </a:pPr>
              <a:t>2016-10-19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E5B2069D-F5BB-4F04-9C94-6D5393E07FA3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advTm="3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3439CCCE-EF07-40DC-A577-E87E49F74D6B}" type="datetimeFigureOut">
              <a:rPr lang="pl-PL" smtClean="0"/>
              <a:pPr>
                <a:defRPr/>
              </a:pPr>
              <a:t>2016-10-19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47565A7B-7D89-4858-A46C-3C7663A3DAE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</p:sldLayoutIdLst>
  <p:transition advTm="3000">
    <p:wipe dir="d"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C:\Users\Bonnie Moorhen\Desktop\logo-szkola_promujaca_zdrow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93357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71604" y="928670"/>
            <a:ext cx="7286676" cy="492922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>
                <a:solidFill>
                  <a:srgbClr val="00B050"/>
                </a:solidFill>
              </a:rPr>
              <a:t> </a:t>
            </a:r>
            <a:r>
              <a:rPr lang="pl-P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Szkoła Podstawowa nr 24 </a:t>
            </a:r>
            <a:br>
              <a:rPr lang="pl-P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 Lublinie</a:t>
            </a:r>
            <a:br>
              <a:rPr lang="pl-P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im. Partyzantów Lubelszczyzny</a:t>
            </a:r>
            <a:br>
              <a:rPr lang="pl-P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SZKOŁĄ PROMUJĄCĄ ZDROWIE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pl-PL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 bwMode="auto">
          <a:xfrm>
            <a:off x="179512" y="764704"/>
            <a:ext cx="8712968" cy="28570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3200" dirty="0" smtClean="0">
                <a:solidFill>
                  <a:srgbClr val="FF0000"/>
                </a:solidFill>
                <a:effectLst/>
                <a:latin typeface="Arial" charset="0"/>
              </a:rPr>
              <a:t/>
            </a:r>
            <a:br>
              <a:rPr lang="pl-PL" sz="3200" dirty="0" smtClean="0">
                <a:solidFill>
                  <a:srgbClr val="FF0000"/>
                </a:solidFill>
                <a:effectLst/>
                <a:latin typeface="Arial" charset="0"/>
              </a:rPr>
            </a:br>
            <a:r>
              <a:rPr lang="pl-PL" sz="3200" dirty="0" smtClean="0">
                <a:solidFill>
                  <a:srgbClr val="FF0000"/>
                </a:solidFill>
                <a:effectLst/>
                <a:latin typeface="Arial" charset="0"/>
              </a:rPr>
              <a:t/>
            </a:r>
            <a:br>
              <a:rPr lang="pl-PL" sz="3200" dirty="0" smtClean="0">
                <a:solidFill>
                  <a:srgbClr val="FF0000"/>
                </a:solidFill>
                <a:effectLst/>
                <a:latin typeface="Arial" charset="0"/>
              </a:rPr>
            </a:br>
            <a:r>
              <a:rPr lang="pl-PL" sz="3200" dirty="0" smtClean="0">
                <a:solidFill>
                  <a:srgbClr val="FF0000"/>
                </a:solidFill>
                <a:effectLst/>
                <a:latin typeface="Arial" charset="0"/>
              </a:rPr>
              <a:t/>
            </a:r>
            <a:br>
              <a:rPr lang="pl-PL" sz="3200" dirty="0" smtClean="0">
                <a:solidFill>
                  <a:srgbClr val="FF0000"/>
                </a:solidFill>
                <a:effectLst/>
                <a:latin typeface="Arial" charset="0"/>
              </a:rPr>
            </a:br>
            <a:r>
              <a:rPr lang="pl-PL" sz="4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Nasi górą, czyli gimnastyka sportowa</a:t>
            </a:r>
            <a:br>
              <a:rPr lang="pl-PL" sz="4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pl-PL" sz="4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Program „Ruch radością dzieci”</a:t>
            </a:r>
            <a:r>
              <a:rPr lang="pl-PL" sz="4000" dirty="0" smtClean="0">
                <a:solidFill>
                  <a:schemeClr val="bg2">
                    <a:lumMod val="50000"/>
                  </a:schemeClr>
                </a:solidFill>
                <a:effectLst/>
                <a:latin typeface="Arial" charset="0"/>
              </a:rPr>
              <a:t/>
            </a:r>
            <a:br>
              <a:rPr lang="pl-PL" sz="4000" dirty="0" smtClean="0">
                <a:solidFill>
                  <a:schemeClr val="bg2">
                    <a:lumMod val="50000"/>
                  </a:schemeClr>
                </a:solidFill>
                <a:effectLst/>
                <a:latin typeface="Arial" charset="0"/>
              </a:rPr>
            </a:br>
            <a:r>
              <a:rPr lang="pl-PL" sz="4000" dirty="0" smtClean="0">
                <a:solidFill>
                  <a:schemeClr val="bg2">
                    <a:lumMod val="50000"/>
                  </a:schemeClr>
                </a:solidFill>
                <a:effectLst/>
                <a:latin typeface="Arial" charset="0"/>
              </a:rPr>
              <a:t/>
            </a:r>
            <a:br>
              <a:rPr lang="pl-PL" sz="4000" dirty="0" smtClean="0">
                <a:solidFill>
                  <a:schemeClr val="bg2">
                    <a:lumMod val="50000"/>
                  </a:schemeClr>
                </a:solidFill>
                <a:effectLst/>
                <a:latin typeface="Arial" charset="0"/>
              </a:rPr>
            </a:br>
            <a:r>
              <a:rPr lang="pl-PL" sz="3200" b="0" dirty="0" smtClean="0">
                <a:effectLst/>
                <a:latin typeface="Arial" charset="0"/>
              </a:rPr>
              <a:t/>
            </a:r>
            <a:br>
              <a:rPr lang="pl-PL" sz="3200" b="0" dirty="0" smtClean="0">
                <a:effectLst/>
                <a:latin typeface="Arial" charset="0"/>
              </a:rPr>
            </a:br>
            <a:endParaRPr lang="pl-PL" sz="3100" b="0" dirty="0" smtClean="0">
              <a:effectLst/>
              <a:latin typeface="Arial" charset="0"/>
            </a:endParaRPr>
          </a:p>
        </p:txBody>
      </p:sp>
      <p:pic>
        <p:nvPicPr>
          <p:cNvPr id="18436" name="Picture 9" descr="http://sp24.lublin.pl/images/phocagallery/ROK_SZKOLNY_14_15/dni_otwarte/thumbs/phoca_thumb_l_dscn27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789040"/>
            <a:ext cx="3241501" cy="2646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7" name="Prostokąt 6"/>
          <p:cNvSpPr/>
          <p:nvPr/>
        </p:nvSpPr>
        <p:spPr>
          <a:xfrm>
            <a:off x="827584" y="1628800"/>
            <a:ext cx="76328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smtClean="0"/>
              <a:t>Zespół niezwykle sprawnych uczniów przekonuje nas na uroczystościach szkolnych, że współpraca oparta na zaufaniu daje spektakularne efekty.</a:t>
            </a:r>
            <a:endParaRPr lang="pl-PL" sz="2800" dirty="0"/>
          </a:p>
        </p:txBody>
      </p:sp>
      <p:pic>
        <p:nvPicPr>
          <p:cNvPr id="9" name="Obraz 8" descr="gimnasty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789040"/>
            <a:ext cx="4211960" cy="2467072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76200"/>
          </a:xfrm>
        </p:spPr>
        <p:txBody>
          <a:bodyPr>
            <a:normAutofit fontScale="25000" lnSpcReduction="20000"/>
          </a:bodyPr>
          <a:lstStyle/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endParaRPr lang="pl-PL" sz="900" smtClean="0"/>
          </a:p>
        </p:txBody>
      </p:sp>
      <p:sp>
        <p:nvSpPr>
          <p:cNvPr id="40962" name="Rectangle 2"/>
          <p:cNvSpPr>
            <a:spLocks noGrp="1"/>
          </p:cNvSpPr>
          <p:nvPr>
            <p:ph type="title"/>
          </p:nvPr>
        </p:nvSpPr>
        <p:spPr bwMode="auto">
          <a:xfrm>
            <a:off x="467544" y="188640"/>
            <a:ext cx="8229600" cy="1224136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400" dirty="0" smtClean="0">
                <a:effectLst/>
                <a:latin typeface="Arial" pitchFamily="34" charset="0"/>
                <a:cs typeface="Arial" pitchFamily="34" charset="0"/>
              </a:rPr>
              <a:t>Dbamy o właściwą postawę naszych uczniów realizując </a:t>
            </a:r>
            <a:r>
              <a:rPr lang="pl-PL" sz="2800" dirty="0" smtClean="0"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pl-PL" sz="2800" dirty="0" smtClean="0">
                <a:effectLst/>
                <a:latin typeface="Arial" pitchFamily="34" charset="0"/>
                <a:cs typeface="Arial" pitchFamily="34" charset="0"/>
              </a:rPr>
            </a:b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zajęcia gimnastyki korekcyjnej</a:t>
            </a:r>
            <a:endParaRPr lang="pl-PL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60" name="Picture 4" descr="WP_20161011_15_30_44_P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500188"/>
            <a:ext cx="4351337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9461" name="Picture 5" descr="WP_20161011_15_29_41_P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5" y="3714750"/>
            <a:ext cx="471487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9462" name="Picture 2" descr="C:\Users\Pan Dyrektor\Desktop\SZKOŁA PROMUJĄCA ZDROWIE\gimnastyka\WP_20161014_14_21_37_P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428750"/>
            <a:ext cx="4248150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9463" name="Picture 3" descr="C:\Users\Pan Dyrektor\Desktop\SZKOŁA PROMUJĄCA ZDROWIE\gimnastyka\WP_20161014_14_10_45_P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25" y="3214688"/>
            <a:ext cx="3236913" cy="18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9464" name="Picture 4" descr="C:\Users\Pan Dyrektor\Desktop\SZKOŁA PROMUJĄCA ZDROWIE\gimnastyka\WP_20161014_14_15_13_Pr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3" y="4829175"/>
            <a:ext cx="3611562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2" descr="D:\DCIM\101MSDCF\DSC084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1563" y="1571625"/>
            <a:ext cx="3143250" cy="2357438"/>
          </a:xfrm>
          <a:effectLst>
            <a:softEdge rad="3175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266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tak rozwijamy kulturę fizyczną na lekcjach </a:t>
            </a:r>
            <a:r>
              <a:rPr lang="pl-PL" sz="3600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WF</a:t>
            </a:r>
            <a:r>
              <a:rPr lang="pl-PL" sz="3600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-u</a:t>
            </a: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 klasach młodszych</a:t>
            </a:r>
            <a:endParaRPr lang="pl-PL" sz="3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4" name="Picture 3" descr="D:\DCIM\101MSDCF\DSC084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00188"/>
            <a:ext cx="3184525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0485" name="Picture 4" descr="D:\DCIM\101MSDCF\DSC084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000500"/>
            <a:ext cx="3255962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0486" name="Picture 5" descr="D:\DCIM\101MSDCF\DSC084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63" y="4071938"/>
            <a:ext cx="3214687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/>
          </p:cNvSpPr>
          <p:nvPr>
            <p:ph idx="1"/>
          </p:nvPr>
        </p:nvSpPr>
        <p:spPr>
          <a:xfrm flipV="1">
            <a:off x="457200" y="1411288"/>
            <a:ext cx="8229600" cy="69850"/>
          </a:xfrm>
        </p:spPr>
        <p:txBody>
          <a:bodyPr>
            <a:normAutofit fontScale="25000" lnSpcReduction="20000"/>
          </a:bodyPr>
          <a:lstStyle/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endParaRPr lang="pl-PL" sz="900" smtClean="0"/>
          </a:p>
        </p:txBody>
      </p:sp>
      <p:sp>
        <p:nvSpPr>
          <p:cNvPr id="38914" name="Rectangle 2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26876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32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Uczymy tańczyć - Ruch przy dźwiękach muzyki- podczas zajęć dodatkowych...</a:t>
            </a:r>
          </a:p>
        </p:txBody>
      </p:sp>
      <p:pic>
        <p:nvPicPr>
          <p:cNvPr id="21508" name="Picture 5" descr="WP_20161011_15_26_21_Pro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/>
          <a:stretch>
            <a:fillRect/>
          </a:stretch>
        </p:blipFill>
        <p:spPr bwMode="auto">
          <a:xfrm>
            <a:off x="4556125" y="1341438"/>
            <a:ext cx="4224338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1509" name="Picture 6" descr="WP_20161011_15_26_44_Pro"/>
          <p:cNvPicPr>
            <a:picLocks noChangeAspect="1" noChangeArrowheads="1"/>
          </p:cNvPicPr>
          <p:nvPr/>
        </p:nvPicPr>
        <p:blipFill>
          <a:blip r:embed="rId3" cstate="print">
            <a:lum bright="2000" contrast="21000"/>
          </a:blip>
          <a:srcRect/>
          <a:stretch>
            <a:fillRect/>
          </a:stretch>
        </p:blipFill>
        <p:spPr bwMode="auto">
          <a:xfrm>
            <a:off x="1928813" y="3929063"/>
            <a:ext cx="4921250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1510" name="Picture 7" descr="WP_20161011_15_26_58_Pro"/>
          <p:cNvPicPr>
            <a:picLocks noChangeAspect="1" noChangeArrowheads="1"/>
          </p:cNvPicPr>
          <p:nvPr/>
        </p:nvPicPr>
        <p:blipFill>
          <a:blip r:embed="rId4" cstate="print">
            <a:lum bright="6000" contrast="12000"/>
          </a:blip>
          <a:srcRect/>
          <a:stretch>
            <a:fillRect/>
          </a:stretch>
        </p:blipFill>
        <p:spPr bwMode="auto">
          <a:xfrm>
            <a:off x="285750" y="1357313"/>
            <a:ext cx="4214813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00034" y="0"/>
            <a:ext cx="7772400" cy="1033433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2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…na zajęciach w szkolnej świetlicy… </a:t>
            </a:r>
            <a:endParaRPr lang="pl-PL" sz="32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83" name="Podtytuł 2"/>
          <p:cNvSpPr>
            <a:spLocks noGrp="1"/>
          </p:cNvSpPr>
          <p:nvPr>
            <p:ph type="subTitle" idx="1"/>
          </p:nvPr>
        </p:nvSpPr>
        <p:spPr>
          <a:xfrm>
            <a:off x="714375" y="1071563"/>
            <a:ext cx="7772400" cy="174625"/>
          </a:xfrm>
        </p:spPr>
        <p:txBody>
          <a:bodyPr>
            <a:normAutofit fontScale="25000" lnSpcReduction="20000"/>
          </a:bodyPr>
          <a:lstStyle/>
          <a:p>
            <a:pPr marR="0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</p:txBody>
      </p:sp>
      <p:pic>
        <p:nvPicPr>
          <p:cNvPr id="22532" name="Picture 4" descr="WP_20161011_13_23_53_P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157288"/>
            <a:ext cx="40005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2533" name="Picture 5" descr="WP_20161011_13_24_44_P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1214438"/>
            <a:ext cx="39639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2534" name="Picture 6" descr="WP_20161011_13_26_01_Pr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775" y="3716338"/>
            <a:ext cx="4068763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2535" name="Picture 7" descr="WP_20161011_13_26_54_Pr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3786188"/>
            <a:ext cx="3941763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27584" y="332656"/>
            <a:ext cx="7772400" cy="319077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…w </a:t>
            </a:r>
            <a:r>
              <a:rPr lang="pl-PL" sz="3600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Zeróweczce</a:t>
            </a: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!...</a:t>
            </a:r>
            <a:endParaRPr lang="pl-PL" sz="3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6" name="Picture 4" descr="WP_20161011_13_16_00_P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928688"/>
            <a:ext cx="4257675" cy="239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3557" name="Picture 5" descr="WP_20161011_13_16_17_P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928688"/>
            <a:ext cx="4214812" cy="23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3558" name="Picture 7" descr="WP_20161011_13_19_13_Pr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3429000"/>
            <a:ext cx="4195762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3559" name="Picture 6" descr="WP_20161011_13_19_39_Pr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429000"/>
            <a:ext cx="4214812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...oraz podziwiamy naszych uczniów, którzy doskonalą swoje umiejętności taneczne poza szkołą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21506" name="Picture 2" descr="http://sp24.lublin.pl/images/phocagallery/ROK_SZKOLNY_14_15/dni_otwarte/thumbs/phoca_thumb_l_dscn27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2357430"/>
            <a:ext cx="4643470" cy="382195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4000" dirty="0" smtClean="0">
                <a:latin typeface="Arial" pitchFamily="34" charset="0"/>
                <a:cs typeface="Arial" pitchFamily="34" charset="0"/>
              </a:rPr>
              <a:t>Realizujemy </a:t>
            </a:r>
            <a:r>
              <a:rPr lang="pl-PL" sz="4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gry i zabawy ruchowe </a:t>
            </a:r>
            <a:r>
              <a:rPr lang="pl-PL" sz="4000" dirty="0" smtClean="0"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pl-PL" sz="4000" dirty="0" smtClean="0"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pl-PL" sz="4000" dirty="0" smtClean="0">
                <a:latin typeface="Arial" pitchFamily="34" charset="0"/>
                <a:cs typeface="Arial" pitchFamily="34" charset="0"/>
              </a:rPr>
              <a:t>w salach…</a:t>
            </a:r>
          </a:p>
        </p:txBody>
      </p:sp>
      <p:pic>
        <p:nvPicPr>
          <p:cNvPr id="25604" name="Picture 6" descr="http://sp24.lublin.pl/images/phocagallery/ROK_SZKOLNY_15_16/deutsch_wagen_tour/thumbs/phoca_thumb_l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8" y="1357313"/>
            <a:ext cx="7000875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>
                <a:effectLst/>
                <a:latin typeface="Arial" pitchFamily="34" charset="0"/>
                <a:cs typeface="Arial" pitchFamily="34" charset="0"/>
              </a:rPr>
              <a:t>…i na wolnym powietrzu!</a:t>
            </a:r>
            <a:endParaRPr lang="pl-PL" dirty="0"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8" name="Picture 2" descr="C:\Users\Pan Dyrektor\Desktop\SZKOŁA PROMUJĄCA ZDROWIE\plac zabaw\DSC084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4617" y="1061584"/>
            <a:ext cx="2429447" cy="1822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6629" name="Picture 3" descr="C:\Users\Pan Dyrektor\Desktop\SZKOŁA PROMUJĄCA ZDROWIE\plac zabaw\DSC084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3577" y="3127906"/>
            <a:ext cx="2300842" cy="172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6630" name="Picture 4" descr="C:\Users\Pan Dyrektor\Desktop\SZKOŁA PROMUJĄCA ZDROWIE\plac zabaw\DSC084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536" y="1061583"/>
            <a:ext cx="2303483" cy="172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6631" name="Picture 5" descr="C:\Users\Pan Dyrektor\Desktop\SZKOŁA PROMUJĄCA ZDROWIE\plac zabaw\DSC084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3335339"/>
            <a:ext cx="2381680" cy="3176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6632" name="Picture 6" descr="C:\Users\Pan Dyrektor\Desktop\SZKOŁA PROMUJĄCA ZDROWIE\plac zabaw\DSC084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66494" y="1061584"/>
            <a:ext cx="161925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6633" name="Picture 7" descr="C:\Users\Pan Dyrektor\Desktop\SZKOŁA PROMUJĄCA ZDROWIE\plac zabaw\DSC085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2946131"/>
            <a:ext cx="3726798" cy="279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6634" name="Picture 8" descr="C:\Users\Pan Dyrektor\Desktop\SZKOŁA PROMUJĄCA ZDROWIE\plac zabaw\DSC085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3688" y="1209297"/>
            <a:ext cx="2303462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6635" name="Picture 9" descr="C:\Users\Pan Dyrektor\Desktop\SZKOŁA PROMUJĄCA ZDROWIE\plac zabaw\DSC0850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5744" y="4874642"/>
            <a:ext cx="2312309" cy="1734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ytuł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2296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400" dirty="0" smtClean="0">
                <a:latin typeface="Arial" pitchFamily="34" charset="0"/>
                <a:cs typeface="Arial" pitchFamily="34" charset="0"/>
              </a:rPr>
              <a:t>W zeszłym roku szkolnym wielokrotnie reprezentowaliśmy szkołę w różnorodnych</a:t>
            </a:r>
            <a:r>
              <a:rPr lang="pl-PL" sz="34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32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zawodach sportowych</a:t>
            </a:r>
            <a:r>
              <a:rPr lang="pl-PL" sz="3400" dirty="0" smtClean="0">
                <a:latin typeface="Arial" pitchFamily="34" charset="0"/>
                <a:cs typeface="Arial" pitchFamily="34" charset="0"/>
              </a:rPr>
              <a:t>…</a:t>
            </a:r>
          </a:p>
        </p:txBody>
      </p:sp>
      <p:pic>
        <p:nvPicPr>
          <p:cNvPr id="27652" name="Picture 5" descr="http://sp24.lublin.pl/images/phocagallery/ROK_SZKOLNY_13_14/zawody_w_gimnastyce_sportowej/thumbs/phoca_thumb_l_dscf20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88" y="1785938"/>
            <a:ext cx="3692525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7653" name="Picture 7" descr="http://sp24.lublin.pl/images/phocagallery/ROK_SZKOLNY_13_14/zawody_w_gimnastyce_sportowej/thumbs/phoca_thumb_l_dscf20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2000250"/>
            <a:ext cx="3714750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7654" name="Picture 13" descr="20160125_15143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75" y="5000625"/>
            <a:ext cx="15716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27655" name="Picture 15" descr="20160125_1143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75" y="4870450"/>
            <a:ext cx="1844675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Bonnie Moorhen\Desktop\logo-szkola_promujaca_zdrow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008188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28813"/>
            <a:ext cx="8229600" cy="4078287"/>
          </a:xfrm>
        </p:spPr>
        <p:txBody>
          <a:bodyPr anchor="ctr">
            <a:normAutofit/>
          </a:bodyPr>
          <a:lstStyle/>
          <a:p>
            <a:pPr lvl="1" algn="ctr" eaLnBrk="1" hangingPunct="1">
              <a:buFont typeface="Arial" charset="0"/>
              <a:buNone/>
            </a:pPr>
            <a:r>
              <a:rPr lang="pl-PL" dirty="0" smtClean="0"/>
              <a:t>             </a:t>
            </a:r>
            <a:r>
              <a:rPr lang="pl-PL" b="1" dirty="0" smtClean="0">
                <a:latin typeface="Arial" charset="0"/>
                <a:cs typeface="Arial" charset="0"/>
              </a:rPr>
              <a:t>W maju 2015 roku </a:t>
            </a:r>
            <a:r>
              <a:rPr lang="pl-PL" dirty="0" smtClean="0">
                <a:latin typeface="Arial" charset="0"/>
                <a:cs typeface="Arial" charset="0"/>
              </a:rPr>
              <a:t>uchwałą rady pedagogicznej, po uprzednim zapoznaniu społeczności szkolnej z zasadami funkcjonowania programu, zainicjowaliśmy udział naszej placówki w </a:t>
            </a:r>
          </a:p>
          <a:p>
            <a:pPr lvl="1" algn="ctr" eaLnBrk="1" hangingPunct="1">
              <a:buFont typeface="Arial" charset="0"/>
              <a:buNone/>
            </a:pPr>
            <a:r>
              <a:rPr lang="pl-PL" b="1" dirty="0" smtClean="0">
                <a:latin typeface="Arial" charset="0"/>
                <a:cs typeface="Arial" charset="0"/>
              </a:rPr>
              <a:t>Programie Szkoły Promującej Zdrowie. </a:t>
            </a:r>
          </a:p>
          <a:p>
            <a:pPr lvl="1" algn="ctr" eaLnBrk="1" hangingPunct="1">
              <a:buFont typeface="Arial" charset="0"/>
              <a:buNone/>
            </a:pPr>
            <a:r>
              <a:rPr lang="pl-PL" dirty="0" smtClean="0">
                <a:latin typeface="Arial" charset="0"/>
                <a:cs typeface="Arial" charset="0"/>
              </a:rPr>
              <a:t>             Koordynator wraz z powołanym zespołem przystąpili do badania samopoczucia społeczności szkolnej, by wyłonić i zminimalizować zasygnalizowane przez ankietowanych problemy.</a:t>
            </a:r>
          </a:p>
        </p:txBody>
      </p:sp>
      <p:sp>
        <p:nvSpPr>
          <p:cNvPr id="3075" name="Tytuł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81439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Miłe – </a:t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         jeszcze milszego początki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4000" dirty="0" smtClean="0">
                <a:latin typeface="Arial" pitchFamily="34" charset="0"/>
                <a:cs typeface="Arial" pitchFamily="34" charset="0"/>
              </a:rPr>
              <a:t>I odnosiliśmy SUKCESY!</a:t>
            </a:r>
            <a:endParaRPr lang="pl-PL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6" name="Picture 11" descr="WP_20161011_15_32_46_P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1143000"/>
            <a:ext cx="4105275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8677" name="Picture 2" descr="C:\Users\Pan Dyrektor\Desktop\DSC085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3609974"/>
            <a:ext cx="38989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8678" name="Picture 3" descr="C:\Users\Pan Dyrektor\Desktop\DSC085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0" y="1214438"/>
            <a:ext cx="3000375" cy="224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8679" name="Picture 4" descr="D:\DCIM\101MSDCF\DSC085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0" y="3571875"/>
            <a:ext cx="4000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WP_20161011_14_05_21_Pro"/>
          <p:cNvPicPr>
            <a:picLocks noChangeAspect="1" noChangeArrowheads="1"/>
          </p:cNvPicPr>
          <p:nvPr/>
        </p:nvPicPr>
        <p:blipFill>
          <a:blip r:embed="rId2" cstate="print">
            <a:lum bright="5000" contrast="16000"/>
          </a:blip>
          <a:srcRect/>
          <a:stretch>
            <a:fillRect/>
          </a:stretch>
        </p:blipFill>
        <p:spPr bwMode="auto">
          <a:xfrm>
            <a:off x="3143250" y="4000500"/>
            <a:ext cx="4424363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9701" name="Picture 11" descr="http://sp24.lublin.pl/images/phocagallery/ROK_SZKOLNY_13_14/zawody_w_gimnastyce_sportowej/thumbs/phoca_thumb_l_dscf2129.jpg"/>
          <p:cNvPicPr>
            <a:picLocks noChangeAspect="1" noChangeArrowheads="1"/>
          </p:cNvPicPr>
          <p:nvPr/>
        </p:nvPicPr>
        <p:blipFill>
          <a:blip r:embed="rId3" cstate="print">
            <a:lum bright="15000" contrast="21000"/>
          </a:blip>
          <a:srcRect/>
          <a:stretch>
            <a:fillRect/>
          </a:stretch>
        </p:blipFill>
        <p:spPr bwMode="auto">
          <a:xfrm>
            <a:off x="5102654" y="484982"/>
            <a:ext cx="381635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9702" name="Picture 9" descr="http://sp24.lublin.pl/images/phocagallery/ROK_SZKOLNY_13_14/zawody_w_gimnastyce_sportowej/thumbs/phoca_thumb_l_dscf2140.jpg"/>
          <p:cNvPicPr>
            <a:picLocks noChangeAspect="1" noChangeArrowheads="1"/>
          </p:cNvPicPr>
          <p:nvPr/>
        </p:nvPicPr>
        <p:blipFill>
          <a:blip r:embed="rId4" cstate="print">
            <a:lum bright="13000" contrast="21000"/>
          </a:blip>
          <a:srcRect/>
          <a:stretch>
            <a:fillRect/>
          </a:stretch>
        </p:blipFill>
        <p:spPr bwMode="auto">
          <a:xfrm>
            <a:off x="179388" y="188913"/>
            <a:ext cx="4608512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51115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>
                <a:effectLst/>
              </a:rPr>
              <a:t>Naszą ulubioną dyscypliną jest piłka siatkowa</a:t>
            </a:r>
            <a:endParaRPr lang="pl-PL" dirty="0">
              <a:effectLst/>
            </a:endParaRPr>
          </a:p>
        </p:txBody>
      </p:sp>
      <p:pic>
        <p:nvPicPr>
          <p:cNvPr id="30724" name="Picture 2" descr="C:\Users\Pan Dyrektor\Desktop\DSC085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13" y="2054225"/>
            <a:ext cx="2881312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30725" name="Picture 3" descr="C:\Users\Pan Dyrektor\Desktop\DSC085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285875"/>
            <a:ext cx="2643187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30726" name="Picture 4" descr="D:\DCIM\101MSDCF\DSC085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13" y="2143125"/>
            <a:ext cx="26797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30727" name="Picture 5" descr="D:\DCIM\101MSDCF\DSC085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13" y="4572000"/>
            <a:ext cx="29527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/>
          </p:cNvSpPr>
          <p:nvPr>
            <p:ph idx="1"/>
          </p:nvPr>
        </p:nvSpPr>
        <p:spPr>
          <a:xfrm>
            <a:off x="714375" y="285750"/>
            <a:ext cx="8229600" cy="2071688"/>
          </a:xfrm>
        </p:spPr>
        <p:txBody>
          <a:bodyPr>
            <a:noAutofit/>
          </a:bodyPr>
          <a:lstStyle/>
          <a:p>
            <a:pPr marL="365760" indent="-256032" algn="ctr" eaLnBrk="1" fontAlgn="auto" hangingPunct="1">
              <a:lnSpc>
                <a:spcPct val="12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pl-PL" sz="2800" dirty="0" smtClean="0">
                <a:latin typeface="Arial" pitchFamily="34" charset="0"/>
                <a:cs typeface="Arial" pitchFamily="34" charset="0"/>
              </a:rPr>
              <a:t>W tegorocznym</a:t>
            </a:r>
            <a:r>
              <a:rPr lang="pl-PL" sz="2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365760" indent="-256032" algn="ctr" eaLnBrk="1" fontAlgn="auto" hangingPunct="1">
              <a:lnSpc>
                <a:spcPct val="12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pl-PL" sz="3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BIEGU SOLIDARNOŚCI</a:t>
            </a:r>
          </a:p>
          <a:p>
            <a:pPr marL="365760" indent="-256032" algn="ctr" eaLnBrk="1" fontAlgn="auto" hangingPunct="1">
              <a:lnSpc>
                <a:spcPct val="12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pl-PL" sz="3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l-PL" sz="2800" dirty="0" smtClean="0">
                <a:latin typeface="Arial" pitchFamily="34" charset="0"/>
                <a:cs typeface="Arial" pitchFamily="34" charset="0"/>
              </a:rPr>
              <a:t>biegło 35 uczennic i 18 uczniów SP nr 24.</a:t>
            </a:r>
          </a:p>
          <a:p>
            <a:pPr marL="365760" indent="-256032" algn="ctr" eaLnBrk="1" fontAlgn="auto" hangingPunct="1">
              <a:lnSpc>
                <a:spcPct val="12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pl-PL" sz="2800" dirty="0" smtClean="0">
                <a:latin typeface="Arial" pitchFamily="34" charset="0"/>
                <a:cs typeface="Arial" pitchFamily="34" charset="0"/>
              </a:rPr>
              <a:t>Byliśmy najliczniej reprezentowaną szkołą! </a:t>
            </a:r>
          </a:p>
          <a:p>
            <a:pPr marL="365760" indent="-256032" algn="ctr" eaLnBrk="1" fontAlgn="auto" hangingPunct="1">
              <a:lnSpc>
                <a:spcPct val="120000"/>
              </a:lnSpc>
              <a:spcAft>
                <a:spcPts val="0"/>
              </a:spcAft>
              <a:buFont typeface="Wingdings 3"/>
              <a:buNone/>
              <a:defRPr/>
            </a:pPr>
            <a:endParaRPr lang="pl-PL" sz="3200" dirty="0" smtClean="0">
              <a:latin typeface="Arial" pitchFamily="34" charset="0"/>
              <a:cs typeface="Arial" pitchFamily="34" charset="0"/>
            </a:endParaRPr>
          </a:p>
          <a:p>
            <a:pPr marL="365760" indent="-256032" algn="ctr" eaLnBrk="1" fontAlgn="auto" hangingPunct="1">
              <a:lnSpc>
                <a:spcPct val="12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pl-PL" sz="3200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pl-PL" sz="3200" dirty="0" smtClean="0">
                <a:latin typeface="Arial" pitchFamily="34" charset="0"/>
                <a:cs typeface="Arial" pitchFamily="34" charset="0"/>
              </a:rPr>
            </a:br>
            <a:endParaRPr lang="pl-PL" sz="3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8" name="Picture 4" descr="WP_20161011_14_02_20_Pro"/>
          <p:cNvPicPr>
            <a:picLocks noChangeAspect="1" noChangeArrowheads="1"/>
          </p:cNvPicPr>
          <p:nvPr/>
        </p:nvPicPr>
        <p:blipFill>
          <a:blip r:embed="rId2" cstate="print">
            <a:lum bright="6000" contrast="18000"/>
          </a:blip>
          <a:srcRect/>
          <a:stretch>
            <a:fillRect/>
          </a:stretch>
        </p:blipFill>
        <p:spPr bwMode="auto">
          <a:xfrm>
            <a:off x="214313" y="2714625"/>
            <a:ext cx="4037012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31749" name="Picture 5" descr="WP_20161011_14_01_30_Pro"/>
          <p:cNvPicPr>
            <a:picLocks noChangeAspect="1" noChangeArrowheads="1"/>
          </p:cNvPicPr>
          <p:nvPr/>
        </p:nvPicPr>
        <p:blipFill>
          <a:blip r:embed="rId3" cstate="print">
            <a:lum bright="4000" contrast="21000"/>
          </a:blip>
          <a:srcRect/>
          <a:stretch>
            <a:fillRect/>
          </a:stretch>
        </p:blipFill>
        <p:spPr bwMode="auto">
          <a:xfrm>
            <a:off x="4429125" y="4000500"/>
            <a:ext cx="45370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ytuł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00013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40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Szkolny Dzień Sportu</a:t>
            </a:r>
          </a:p>
        </p:txBody>
      </p:sp>
      <p:pic>
        <p:nvPicPr>
          <p:cNvPr id="33797" name="Picture 11" descr="DSC082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" y="1071563"/>
            <a:ext cx="4897437" cy="3675062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33796" name="Picture 9" descr="http://sp24.lublin.pl/images/phocagallery/ROK_SZKOLNY_15_16/dzien_dziecka/thumbs/phoca_thumb_l_imag06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365104"/>
            <a:ext cx="3713162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33798" name="Picture 12" descr="DSC083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1821" y="1268760"/>
            <a:ext cx="3708400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ymbol zastępczy zawartości 1"/>
          <p:cNvSpPr>
            <a:spLocks noGrp="1"/>
          </p:cNvSpPr>
          <p:nvPr>
            <p:ph idx="1"/>
          </p:nvPr>
        </p:nvSpPr>
        <p:spPr>
          <a:xfrm>
            <a:off x="428625" y="620688"/>
            <a:ext cx="8229600" cy="3168352"/>
          </a:xfrm>
        </p:spPr>
        <p:txBody>
          <a:bodyPr/>
          <a:lstStyle/>
          <a:p>
            <a:pPr algn="just" eaLnBrk="1" hangingPunct="1">
              <a:buFont typeface="Wingdings 3" pitchFamily="18" charset="2"/>
              <a:buNone/>
            </a:pPr>
            <a:r>
              <a:rPr lang="pl-PL" sz="2800" dirty="0" smtClean="0"/>
              <a:t> </a:t>
            </a:r>
          </a:p>
          <a:p>
            <a:pPr algn="ctr" eaLnBrk="1" hangingPunct="1">
              <a:buFont typeface="Wingdings 3" pitchFamily="18" charset="2"/>
              <a:buNone/>
            </a:pPr>
            <a:r>
              <a:rPr lang="pl-PL" sz="2800" dirty="0" smtClean="0">
                <a:latin typeface="Arial" charset="0"/>
                <a:cs typeface="Arial" charset="0"/>
              </a:rPr>
              <a:t> 1 czerwca zaprosiliśmy Rodziców oraz dzieci do wspólnej, sportowej zabawy w duchu fair play. Różnorodność dyscyplin i zabaw sprawiała, że nikt się nie ociągał i uczestniczył w rywalizacji. </a:t>
            </a:r>
          </a:p>
        </p:txBody>
      </p:sp>
      <p:pic>
        <p:nvPicPr>
          <p:cNvPr id="4" name="Picture 6" descr="Znalezione obrazy dla zapytania zaj&amp;eogon;cia dodatkowe  grafi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645024"/>
            <a:ext cx="4498975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DSC083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214313"/>
            <a:ext cx="4176713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35845" name="Picture 5" descr="http://sp24.lublin.pl/images/phocagallery/ROK_SZKOLNY_15_16/dzien_dziecka/thumbs/phoca_thumb_l_20160601_0859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88913"/>
            <a:ext cx="4176712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35846" name="Picture 7" descr="DSC083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500438"/>
            <a:ext cx="4206875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35847" name="Picture 8" descr="DSC083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35734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69168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O sporcie teoretycznie </a:t>
            </a:r>
            <a:br>
              <a:rPr lang="pl-PL" dirty="0" smtClean="0"/>
            </a:br>
            <a:r>
              <a:rPr lang="pl-PL" dirty="0" smtClean="0"/>
              <a:t>czyli konkurs</a:t>
            </a:r>
            <a:br>
              <a:rPr lang="pl-PL" dirty="0" smtClean="0"/>
            </a:br>
            <a:r>
              <a:rPr lang="pl-PL" dirty="0" smtClean="0">
                <a:solidFill>
                  <a:srgbClr val="00B0F0"/>
                </a:solidFill>
              </a:rPr>
              <a:t>Higienicznie, zdrowo i sportowo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1029" name="Picture 5" descr="C:\Users\Bonnie Moorhen\Desktop\konkurs.jpg"/>
          <p:cNvPicPr>
            <a:picLocks noChangeAspect="1" noChangeArrowheads="1"/>
          </p:cNvPicPr>
          <p:nvPr/>
        </p:nvPicPr>
        <p:blipFill>
          <a:blip r:embed="rId2" cstate="print">
            <a:lum bright="-2000" contrast="15000"/>
          </a:blip>
          <a:srcRect/>
          <a:stretch>
            <a:fillRect/>
          </a:stretch>
        </p:blipFill>
        <p:spPr bwMode="auto">
          <a:xfrm>
            <a:off x="2339752" y="4005064"/>
            <a:ext cx="4680520" cy="2632793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030" name="Picture 6" descr="C:\Users\Bonnie Moorhen\Desktop\hzs.jpg"/>
          <p:cNvPicPr>
            <a:picLocks noChangeAspect="1" noChangeArrowheads="1"/>
          </p:cNvPicPr>
          <p:nvPr/>
        </p:nvPicPr>
        <p:blipFill>
          <a:blip r:embed="rId3" cstate="print">
            <a:lum bright="8000" contrast="15000"/>
          </a:blip>
          <a:srcRect/>
          <a:stretch>
            <a:fillRect/>
          </a:stretch>
        </p:blipFill>
        <p:spPr bwMode="auto">
          <a:xfrm>
            <a:off x="4638122" y="1772816"/>
            <a:ext cx="4224468" cy="2376264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772816"/>
            <a:ext cx="4224469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ransition advTm="3000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ymbol zastępczy zawartości 1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5292725"/>
          </a:xfrm>
          <a:noFill/>
        </p:spPr>
        <p:txBody>
          <a:bodyPr/>
          <a:lstStyle/>
          <a:p>
            <a:pPr algn="ctr" eaLnBrk="1" hangingPunct="1">
              <a:buFont typeface="Wingdings 3" pitchFamily="18" charset="2"/>
              <a:buNone/>
            </a:pPr>
            <a:r>
              <a:rPr lang="pl-PL" sz="3200" dirty="0" smtClean="0">
                <a:latin typeface="Arial" charset="0"/>
                <a:cs typeface="Arial" charset="0"/>
              </a:rPr>
              <a:t/>
            </a:r>
            <a:br>
              <a:rPr lang="pl-PL" sz="3200" dirty="0" smtClean="0">
                <a:latin typeface="Arial" charset="0"/>
                <a:cs typeface="Arial" charset="0"/>
              </a:rPr>
            </a:br>
            <a:r>
              <a:rPr lang="pl-PL" sz="3200" b="1" dirty="0" smtClean="0">
                <a:latin typeface="Arial" charset="0"/>
                <a:cs typeface="Arial" charset="0"/>
              </a:rPr>
              <a:t>Nie zaniedbywaliśmy również innych obszarów istotnych dla zdrowia człowieka</a:t>
            </a:r>
            <a:r>
              <a:rPr lang="pl-PL" sz="3200" dirty="0" smtClean="0">
                <a:latin typeface="Arial" charset="0"/>
                <a:cs typeface="Arial" charset="0"/>
              </a:rPr>
              <a:t>.</a:t>
            </a:r>
            <a:br>
              <a:rPr lang="pl-PL" sz="3200" dirty="0" smtClean="0">
                <a:latin typeface="Arial" charset="0"/>
                <a:cs typeface="Arial" charset="0"/>
              </a:rPr>
            </a:br>
            <a:endParaRPr lang="pl-PL" sz="3200" dirty="0" smtClean="0">
              <a:latin typeface="Arial" charset="0"/>
              <a:cs typeface="Arial" charset="0"/>
            </a:endParaRPr>
          </a:p>
        </p:txBody>
      </p:sp>
      <p:pic>
        <p:nvPicPr>
          <p:cNvPr id="1026" name="Picture 2" descr="C:\Users\Bonnie Moorhen\Desktop\dzieci_slon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924944"/>
            <a:ext cx="4552381" cy="324036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08266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4000" dirty="0" smtClean="0">
                <a:latin typeface="Arial" pitchFamily="34" charset="0"/>
                <a:cs typeface="Arial" pitchFamily="34" charset="0"/>
              </a:rPr>
              <a:t> Uczyliśmy zasad </a:t>
            </a:r>
            <a:br>
              <a:rPr lang="pl-PL" sz="4000" dirty="0" smtClean="0">
                <a:latin typeface="Arial" pitchFamily="34" charset="0"/>
                <a:cs typeface="Arial" pitchFamily="34" charset="0"/>
              </a:rPr>
            </a:br>
            <a:r>
              <a:rPr lang="pl-PL" sz="4000" dirty="0" smtClean="0">
                <a:latin typeface="Arial" pitchFamily="34" charset="0"/>
                <a:cs typeface="Arial" pitchFamily="34" charset="0"/>
              </a:rPr>
              <a:t>zdrowego odżywiania </a:t>
            </a:r>
            <a:endParaRPr lang="pl-PL" sz="4000" dirty="0"/>
          </a:p>
        </p:txBody>
      </p:sp>
      <p:sp>
        <p:nvSpPr>
          <p:cNvPr id="37892" name="AutoShape 6" descr="Znalezione obrazy dla zapytania owoce i warzywa grafika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37893" name="AutoShape 8" descr="Znalezione obrazy dla zapytania owoce i warzywa grafika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37894" name="AutoShape 10" descr="Znalezione obrazy dla zapytania owoce i warzywa grafika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pic>
        <p:nvPicPr>
          <p:cNvPr id="37895" name="Picture 14" descr="Znalezione obrazy dla zapytania owoce i warzywa grafi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509120"/>
            <a:ext cx="3516673" cy="215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8" name="Prostokąt 7"/>
          <p:cNvSpPr/>
          <p:nvPr/>
        </p:nvSpPr>
        <p:spPr>
          <a:xfrm>
            <a:off x="467544" y="1700808"/>
            <a:ext cx="7920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/>
              <a:t>poprzez wspólne przyrządzanie posiłków, klasowe drugie śniadania,  liczne konkursy, programy profilaktyczne, udział w akcjach promujących zdrowe nawyki żywieniowe, konsultacje z dietetykiem i pielęgniarką szkolną.</a:t>
            </a:r>
            <a:endParaRPr lang="pl-PL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00034" y="0"/>
            <a:ext cx="7772400" cy="164305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31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pl-PL" sz="31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40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Zgodnie ze standardami </a:t>
            </a:r>
            <a:r>
              <a:rPr lang="pl-PL" sz="40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SzPZ</a:t>
            </a:r>
            <a:r>
              <a:rPr lang="pl-PL" sz="40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postanowiliśmy: </a:t>
            </a:r>
            <a:endParaRPr lang="pl-PL" sz="400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67544" y="1857375"/>
            <a:ext cx="8280919" cy="3025775"/>
          </a:xfrm>
        </p:spPr>
        <p:txBody>
          <a:bodyPr>
            <a:normAutofit/>
          </a:bodyPr>
          <a:lstStyle/>
          <a:p>
            <a:pPr marR="0" algn="ctr" eaLnBrk="1" hangingPunct="1">
              <a:lnSpc>
                <a:spcPts val="3600"/>
              </a:lnSpc>
              <a:buFont typeface="Wingdings 3" pitchFamily="18" charset="2"/>
              <a:buChar char=""/>
            </a:pPr>
            <a:r>
              <a:rPr lang="pl-PL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 Propagować zdrowy styl życia</a:t>
            </a:r>
          </a:p>
          <a:p>
            <a:pPr marR="0" algn="ctr" eaLnBrk="1" hangingPunct="1">
              <a:lnSpc>
                <a:spcPts val="3600"/>
              </a:lnSpc>
              <a:buFont typeface="Wingdings 3" pitchFamily="18" charset="2"/>
              <a:buChar char=""/>
            </a:pPr>
            <a:r>
              <a:rPr lang="pl-PL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 Tworzyć nawyki prozdrowotne</a:t>
            </a:r>
          </a:p>
          <a:p>
            <a:pPr marR="0" algn="ctr" eaLnBrk="1" hangingPunct="1">
              <a:lnSpc>
                <a:spcPts val="3600"/>
              </a:lnSpc>
              <a:buFont typeface="Wingdings 3" pitchFamily="18" charset="2"/>
              <a:buChar char=""/>
            </a:pPr>
            <a:r>
              <a:rPr lang="pl-PL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 Wychowywać ucznia, który radzi sobie z problemami, nawiązuje pozytywne relacje z otoczeniem, akceptuje samego siebie</a:t>
            </a:r>
            <a:endParaRPr lang="pl-PL" sz="24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8" descr="Znalezione obrazy dla zapytania policjant grafi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032755"/>
            <a:ext cx="3059832" cy="2825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38914" name="Symbol zastępczy zawartości 1"/>
          <p:cNvSpPr>
            <a:spLocks noGrp="1"/>
          </p:cNvSpPr>
          <p:nvPr>
            <p:ph idx="1"/>
          </p:nvPr>
        </p:nvSpPr>
        <p:spPr>
          <a:xfrm>
            <a:off x="323528" y="1340768"/>
            <a:ext cx="8229600" cy="417567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10000"/>
              </a:lnSpc>
            </a:pPr>
            <a:r>
              <a:rPr lang="pl-PL" dirty="0" smtClean="0">
                <a:latin typeface="Arial" charset="0"/>
                <a:cs typeface="Arial" charset="0"/>
              </a:rPr>
              <a:t>Współpracowaliśmy z Sanepidem, Policją, Strażą Miejską, Strażą Pożarną, Akademią Medyczną, PCK przy organizacji pogadanek i warsztatów dla dzieci, wyposażających uczniów w praktyczne umiejętności ratujące zdrowie i życie</a:t>
            </a:r>
          </a:p>
          <a:p>
            <a:pPr eaLnBrk="1" hangingPunct="1">
              <a:lnSpc>
                <a:spcPct val="110000"/>
              </a:lnSpc>
            </a:pPr>
            <a:r>
              <a:rPr lang="pl-PL" dirty="0" smtClean="0">
                <a:latin typeface="Arial" charset="0"/>
                <a:cs typeface="Arial" charset="0"/>
              </a:rPr>
              <a:t>Realizowaliśmy różnorodne programy, np. Znajdź właściwe rozwiązanie, Nie pal przy mnie, proszę, Akademia Bezpiecznego Puchatka,</a:t>
            </a:r>
          </a:p>
          <a:p>
            <a:pPr eaLnBrk="1" hangingPunct="1">
              <a:lnSpc>
                <a:spcPct val="110000"/>
              </a:lnSpc>
              <a:buFont typeface="Wingdings 3" pitchFamily="18" charset="2"/>
              <a:buNone/>
            </a:pPr>
            <a:r>
              <a:rPr lang="pl-PL" dirty="0" smtClean="0">
                <a:latin typeface="Arial" charset="0"/>
                <a:cs typeface="Arial" charset="0"/>
              </a:rPr>
              <a:t>   Bezpieczna droga do szkoły i domu. 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1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Dbaliśmy o bezpieczeństwo i zdrowie fizyczne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ymbol zastępczy zawartości 1"/>
          <p:cNvSpPr>
            <a:spLocks noGrp="1"/>
          </p:cNvSpPr>
          <p:nvPr>
            <p:ph idx="1"/>
          </p:nvPr>
        </p:nvSpPr>
        <p:spPr>
          <a:xfrm>
            <a:off x="467544" y="1412776"/>
            <a:ext cx="8424936" cy="4968552"/>
          </a:xfrm>
        </p:spPr>
        <p:txBody>
          <a:bodyPr>
            <a:normAutofit fontScale="92500" lnSpcReduction="10000"/>
          </a:bodyPr>
          <a:lstStyle/>
          <a:p>
            <a:pPr marL="365760" indent="-256032" eaLnBrk="1" fontAlgn="auto" hangingPunct="1">
              <a:lnSpc>
                <a:spcPct val="11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pl-PL" sz="3000" dirty="0" smtClean="0">
                <a:latin typeface="Arial" pitchFamily="34" charset="0"/>
                <a:cs typeface="Arial" pitchFamily="34" charset="0"/>
              </a:rPr>
              <a:t>   Nasi uczniowie kształtowali umiejętności społeczne, uczyli się odpowiedzialności i dokonywania właściwych wyborów życiowych oraz unikania sytuacji ryzykownych poprzez uczestnictwo w programach i akcjach:</a:t>
            </a:r>
          </a:p>
          <a:p>
            <a:pPr marL="365760" indent="-256032" eaLnBrk="1" fontAlgn="auto" hangingPunct="1">
              <a:lnSpc>
                <a:spcPct val="11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Spójrz inaczej</a:t>
            </a:r>
          </a:p>
          <a:p>
            <a:pPr marL="365760" indent="-256032" eaLnBrk="1" fontAlgn="auto" hangingPunct="1">
              <a:lnSpc>
                <a:spcPct val="11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l-PL" dirty="0" err="1" smtClean="0">
                <a:latin typeface="Arial" pitchFamily="34" charset="0"/>
                <a:cs typeface="Arial" pitchFamily="34" charset="0"/>
              </a:rPr>
              <a:t>Tutoring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 szkolny</a:t>
            </a:r>
          </a:p>
          <a:p>
            <a:pPr marL="365760" indent="-256032" eaLnBrk="1" fontAlgn="auto" hangingPunct="1">
              <a:lnSpc>
                <a:spcPct val="11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Trening umiejętności społecznych</a:t>
            </a:r>
          </a:p>
          <a:p>
            <a:pPr marL="365760" indent="-256032" eaLnBrk="1" fontAlgn="auto" hangingPunct="1">
              <a:lnSpc>
                <a:spcPct val="11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Akademia Przyszłości</a:t>
            </a:r>
          </a:p>
          <a:p>
            <a:pPr marL="365760" indent="-256032" eaLnBrk="1" fontAlgn="auto" hangingPunct="1">
              <a:lnSpc>
                <a:spcPct val="11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Szlachetna Paczka</a:t>
            </a:r>
          </a:p>
          <a:p>
            <a:pPr marL="365760" indent="-256032" eaLnBrk="1" fontAlgn="auto" hangingPunct="1">
              <a:lnSpc>
                <a:spcPct val="11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Gwiazdka dla każdego dziecka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Wzmacnialiśmy zdrowie    psychiczne</a:t>
            </a:r>
            <a:endParaRPr lang="pl-PL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940" name="Picture 5" descr="two-friends-clipart-black-and-white-friend-clip-art-cover-clip-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1" y="3681540"/>
            <a:ext cx="3491880" cy="3176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95288" y="188913"/>
            <a:ext cx="8229600" cy="5544343"/>
          </a:xfrm>
        </p:spPr>
        <p:txBody>
          <a:bodyPr>
            <a:normAutofit fontScale="92500" lnSpcReduction="20000"/>
          </a:bodyPr>
          <a:lstStyle/>
          <a:p>
            <a:pPr marL="365760" indent="-256032" eaLnBrk="1" fontAlgn="auto" hangingPunct="1">
              <a:lnSpc>
                <a:spcPct val="11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pl-PL" sz="2600" dirty="0" smtClean="0">
                <a:latin typeface="Arial" pitchFamily="34" charset="0"/>
                <a:cs typeface="Arial" pitchFamily="34" charset="0"/>
              </a:rPr>
              <a:t>Dzięki bogatej ofercie zajęć dodatkowych, np.</a:t>
            </a:r>
          </a:p>
          <a:p>
            <a:pPr marL="365760" indent="-256032" eaLnBrk="1" fontAlgn="auto" hangingPunct="1">
              <a:lnSpc>
                <a:spcPct val="110000"/>
              </a:lnSpc>
              <a:spcAft>
                <a:spcPts val="0"/>
              </a:spcAft>
              <a:buFont typeface="Wingdings 3"/>
              <a:buNone/>
              <a:defRPr/>
            </a:pPr>
            <a:endParaRPr lang="pl-PL" sz="2600" dirty="0" smtClean="0">
              <a:latin typeface="Arial" pitchFamily="34" charset="0"/>
              <a:cs typeface="Arial" pitchFamily="34" charset="0"/>
            </a:endParaRPr>
          </a:p>
          <a:p>
            <a:pPr marL="365760" indent="-256032" eaLnBrk="1" fontAlgn="auto" hangingPunct="1">
              <a:lnSpc>
                <a:spcPct val="11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l-PL" sz="2600" dirty="0" smtClean="0">
                <a:latin typeface="Arial" pitchFamily="34" charset="0"/>
                <a:cs typeface="Arial" pitchFamily="34" charset="0"/>
              </a:rPr>
              <a:t>Zajęciom wyrównywania wiedzy</a:t>
            </a:r>
          </a:p>
          <a:p>
            <a:pPr marL="365760" indent="-256032" eaLnBrk="1" fontAlgn="auto" hangingPunct="1">
              <a:lnSpc>
                <a:spcPct val="11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l-PL" sz="2600" dirty="0" smtClean="0">
                <a:latin typeface="Arial" pitchFamily="34" charset="0"/>
                <a:cs typeface="Arial" pitchFamily="34" charset="0"/>
              </a:rPr>
              <a:t>Zajęciom rozwijającym uzdolnienia</a:t>
            </a:r>
          </a:p>
          <a:p>
            <a:pPr marL="365760" indent="-256032" eaLnBrk="1" fontAlgn="auto" hangingPunct="1">
              <a:lnSpc>
                <a:spcPct val="11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l-PL" sz="2600" dirty="0" smtClean="0">
                <a:latin typeface="Arial" pitchFamily="34" charset="0"/>
                <a:cs typeface="Arial" pitchFamily="34" charset="0"/>
              </a:rPr>
              <a:t>Zajęciom korekcyjno-kompensacyjnym</a:t>
            </a:r>
          </a:p>
          <a:p>
            <a:pPr marL="365760" indent="-256032" eaLnBrk="1" fontAlgn="auto" hangingPunct="1">
              <a:lnSpc>
                <a:spcPct val="11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l-PL" sz="2600" dirty="0" smtClean="0">
                <a:latin typeface="Arial" pitchFamily="34" charset="0"/>
                <a:cs typeface="Arial" pitchFamily="34" charset="0"/>
              </a:rPr>
              <a:t>Treningowi efektywnego uczenia się</a:t>
            </a:r>
          </a:p>
          <a:p>
            <a:pPr marL="365760" indent="-256032" eaLnBrk="1" fontAlgn="auto" hangingPunct="1">
              <a:lnSpc>
                <a:spcPct val="11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l-PL" sz="2600" dirty="0" smtClean="0">
                <a:latin typeface="Arial" pitchFamily="34" charset="0"/>
                <a:cs typeface="Arial" pitchFamily="34" charset="0"/>
              </a:rPr>
              <a:t>Logopedii</a:t>
            </a:r>
          </a:p>
          <a:p>
            <a:pPr marL="365760" indent="-256032" eaLnBrk="1" fontAlgn="auto" hangingPunct="1">
              <a:lnSpc>
                <a:spcPct val="11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l-PL" sz="2600" dirty="0" smtClean="0">
                <a:latin typeface="Arial" pitchFamily="34" charset="0"/>
                <a:cs typeface="Arial" pitchFamily="34" charset="0"/>
              </a:rPr>
              <a:t>Zajęciom muzycznym</a:t>
            </a:r>
          </a:p>
          <a:p>
            <a:pPr marL="365760" indent="-256032" eaLnBrk="1" fontAlgn="auto" hangingPunct="1">
              <a:lnSpc>
                <a:spcPct val="11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l-PL" sz="2600" dirty="0" smtClean="0">
                <a:latin typeface="Arial" pitchFamily="34" charset="0"/>
                <a:cs typeface="Arial" pitchFamily="34" charset="0"/>
              </a:rPr>
              <a:t>Zajęciom plastycznym</a:t>
            </a:r>
          </a:p>
          <a:p>
            <a:pPr marL="365760" indent="-256032" eaLnBrk="1" fontAlgn="auto" hangingPunct="1">
              <a:lnSpc>
                <a:spcPct val="11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l-PL" sz="2600" dirty="0" smtClean="0">
                <a:latin typeface="Arial" pitchFamily="34" charset="0"/>
                <a:cs typeface="Arial" pitchFamily="34" charset="0"/>
              </a:rPr>
              <a:t>Szachom</a:t>
            </a:r>
          </a:p>
          <a:p>
            <a:pPr marL="365760" indent="-256032" eaLnBrk="1" fontAlgn="auto" hangingPunct="1">
              <a:lnSpc>
                <a:spcPct val="11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pl-PL" sz="2600" dirty="0" smtClean="0">
                <a:latin typeface="Arial" pitchFamily="34" charset="0"/>
                <a:cs typeface="Arial" pitchFamily="34" charset="0"/>
              </a:rPr>
              <a:t>   umożliwialiśmy dzieciom wyrównanie szans edukacyjnych, odkrycie talentów </a:t>
            </a:r>
          </a:p>
          <a:p>
            <a:pPr marL="365760" indent="-256032" eaLnBrk="1" fontAlgn="auto" hangingPunct="1">
              <a:lnSpc>
                <a:spcPct val="11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pl-PL" sz="2600" dirty="0" smtClean="0">
                <a:latin typeface="Arial" pitchFamily="34" charset="0"/>
                <a:cs typeface="Arial" pitchFamily="34" charset="0"/>
              </a:rPr>
              <a:t>   oraz odniesienie sukcesów.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dirty="0"/>
          </a:p>
        </p:txBody>
      </p:sp>
      <p:pic>
        <p:nvPicPr>
          <p:cNvPr id="40964" name="Picture 6" descr="Znalezione obrazy dla zapytania zaj&amp;eogon;cia dodatkowe  grafi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4653136"/>
            <a:ext cx="3440113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pl-PL" dirty="0" smtClean="0"/>
              <a:t> W tym roku szkolnym szczególnie wdrażamy </a:t>
            </a:r>
          </a:p>
          <a:p>
            <a:pPr algn="ctr">
              <a:buNone/>
            </a:pPr>
            <a:endParaRPr lang="pl-PL" sz="3600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pl-PL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zasady zdrowego odżywiania</a:t>
            </a:r>
          </a:p>
          <a:p>
            <a:pPr algn="ctr">
              <a:buNone/>
            </a:pPr>
            <a:endParaRPr lang="pl-PL" sz="3600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pl-PL" dirty="0" smtClean="0"/>
              <a:t>(nie zaniedbując oczywiście pozostałych sfer</a:t>
            </a:r>
          </a:p>
          <a:p>
            <a:pPr algn="ctr">
              <a:buNone/>
            </a:pPr>
            <a:r>
              <a:rPr lang="pl-PL" dirty="0" smtClean="0"/>
              <a:t>zdrowia i życia człowieka )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  Nadal pracujemy nad kolejnymi                zadaniami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 3" pitchFamily="18" charset="2"/>
              <a:buNone/>
            </a:pPr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Dziękujemy za uwagę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02634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800" dirty="0" smtClean="0"/>
              <a:t>                                      </a:t>
            </a:r>
            <a:br>
              <a:rPr lang="pl-PL" sz="2800" dirty="0" smtClean="0"/>
            </a:br>
            <a:r>
              <a:rPr lang="pl-PL" sz="2800" dirty="0" smtClean="0">
                <a:solidFill>
                  <a:srgbClr val="0070C0"/>
                </a:solidFill>
              </a:rPr>
              <a:t/>
            </a:r>
            <a:br>
              <a:rPr lang="pl-PL" sz="2800" dirty="0" smtClean="0">
                <a:solidFill>
                  <a:srgbClr val="0070C0"/>
                </a:solidFill>
              </a:rPr>
            </a:br>
            <a:r>
              <a:rPr lang="pl-PL" sz="2800" dirty="0" smtClean="0">
                <a:solidFill>
                  <a:srgbClr val="0070C0"/>
                </a:solidFill>
              </a:rPr>
              <a:t/>
            </a:r>
            <a:br>
              <a:rPr lang="pl-PL" sz="2800" dirty="0" smtClean="0">
                <a:solidFill>
                  <a:srgbClr val="0070C0"/>
                </a:solidFill>
              </a:rPr>
            </a:br>
            <a:r>
              <a:rPr lang="pl-PL" sz="2800" dirty="0" smtClean="0">
                <a:solidFill>
                  <a:srgbClr val="0070C0"/>
                </a:solidFill>
              </a:rPr>
              <a:t/>
            </a:r>
            <a:br>
              <a:rPr lang="pl-PL" sz="2800" dirty="0" smtClean="0">
                <a:solidFill>
                  <a:srgbClr val="0070C0"/>
                </a:solidFill>
              </a:rPr>
            </a:br>
            <a:r>
              <a:rPr lang="pl-PL" sz="2800" dirty="0" smtClean="0">
                <a:solidFill>
                  <a:srgbClr val="0070C0"/>
                </a:solidFill>
              </a:rPr>
              <a:t/>
            </a:r>
            <a:br>
              <a:rPr lang="pl-PL" sz="2800" dirty="0" smtClean="0">
                <a:solidFill>
                  <a:srgbClr val="0070C0"/>
                </a:solidFill>
              </a:rPr>
            </a:br>
            <a:r>
              <a:rPr lang="pl-PL" sz="2800" dirty="0" smtClean="0">
                <a:solidFill>
                  <a:srgbClr val="0070C0"/>
                </a:solidFill>
              </a:rPr>
              <a:t/>
            </a:r>
            <a:br>
              <a:rPr lang="pl-PL" sz="2800" dirty="0" smtClean="0">
                <a:solidFill>
                  <a:srgbClr val="0070C0"/>
                </a:solidFill>
              </a:rPr>
            </a:br>
            <a:r>
              <a:rPr lang="pl-PL" sz="2800" dirty="0" smtClean="0">
                <a:solidFill>
                  <a:srgbClr val="0070C0"/>
                </a:solidFill>
              </a:rPr>
              <a:t/>
            </a:r>
            <a:br>
              <a:rPr lang="pl-PL" sz="2800" dirty="0" smtClean="0">
                <a:solidFill>
                  <a:srgbClr val="0070C0"/>
                </a:solidFill>
              </a:rPr>
            </a:br>
            <a:r>
              <a:rPr lang="pl-PL" sz="2800" dirty="0" smtClean="0">
                <a:solidFill>
                  <a:srgbClr val="0070C0"/>
                </a:solidFill>
              </a:rPr>
              <a:t/>
            </a:r>
            <a:br>
              <a:rPr lang="pl-PL" sz="2800" dirty="0" smtClean="0">
                <a:solidFill>
                  <a:srgbClr val="0070C0"/>
                </a:solidFill>
              </a:rPr>
            </a:br>
            <a:r>
              <a:rPr lang="pl-PL" sz="2800" dirty="0" smtClean="0">
                <a:solidFill>
                  <a:srgbClr val="0070C0"/>
                </a:solidFill>
              </a:rPr>
              <a:t>                                      </a:t>
            </a:r>
            <a:r>
              <a:rPr lang="pl-PL" sz="2800" dirty="0" smtClean="0">
                <a:solidFill>
                  <a:schemeClr val="bg2">
                    <a:lumMod val="25000"/>
                  </a:schemeClr>
                </a:solidFill>
              </a:rPr>
              <a:t>Magdalena </a:t>
            </a:r>
            <a:r>
              <a:rPr lang="pl-PL" sz="2800" dirty="0" err="1" smtClean="0">
                <a:solidFill>
                  <a:schemeClr val="bg2">
                    <a:lumMod val="25000"/>
                  </a:schemeClr>
                </a:solidFill>
              </a:rPr>
              <a:t>Hładuniuk</a:t>
            </a:r>
            <a:r>
              <a:rPr lang="pl-PL" sz="28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l-PL" sz="28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800" dirty="0" smtClean="0">
                <a:solidFill>
                  <a:schemeClr val="bg2">
                    <a:lumMod val="25000"/>
                  </a:schemeClr>
                </a:solidFill>
              </a:rPr>
              <a:t>                                      Monika </a:t>
            </a:r>
            <a:r>
              <a:rPr lang="pl-PL" sz="2800" dirty="0" err="1" smtClean="0">
                <a:solidFill>
                  <a:schemeClr val="bg2">
                    <a:lumMod val="25000"/>
                  </a:schemeClr>
                </a:solidFill>
              </a:rPr>
              <a:t>Nieściór</a:t>
            </a:r>
            <a:endParaRPr lang="pl-PL" sz="2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811713"/>
          </a:xfrm>
        </p:spPr>
        <p:txBody>
          <a:bodyPr>
            <a:normAutofit fontScale="70000" lnSpcReduction="20000"/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pl-PL" sz="3600" dirty="0" smtClean="0">
                <a:latin typeface="Arial" charset="0"/>
                <a:cs typeface="Arial" charset="0"/>
              </a:rPr>
              <a:t>Uświadamiać uczniom, rodzicom i nauczycielom zagrożenia związane z zachowaniami ryzykownymi</a:t>
            </a:r>
          </a:p>
          <a:p>
            <a:pPr algn="ctr" eaLnBrk="1" hangingPunct="1">
              <a:lnSpc>
                <a:spcPct val="120000"/>
              </a:lnSpc>
            </a:pPr>
            <a:endParaRPr lang="pl-PL" sz="3600" dirty="0" smtClean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pl-PL" sz="3600" dirty="0" smtClean="0">
                <a:latin typeface="Arial" charset="0"/>
                <a:cs typeface="Arial" charset="0"/>
              </a:rPr>
              <a:t>Współpracować z instytucjami wspierającymi działalność profilaktyczną</a:t>
            </a:r>
          </a:p>
          <a:p>
            <a:pPr algn="ctr" eaLnBrk="1" hangingPunct="1">
              <a:lnSpc>
                <a:spcPct val="120000"/>
              </a:lnSpc>
            </a:pPr>
            <a:endParaRPr lang="pl-PL" sz="3600" dirty="0" smtClean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pl-PL" sz="3600" dirty="0" smtClean="0">
                <a:latin typeface="Arial" charset="0"/>
                <a:cs typeface="Arial" charset="0"/>
              </a:rPr>
              <a:t>Wspierać rodziców w zakresie poszerzania ich wiedzy na temat profilaktyki prozdrowotnej </a:t>
            </a:r>
          </a:p>
          <a:p>
            <a:pPr algn="ctr" eaLnBrk="1" hangingPunct="1">
              <a:lnSpc>
                <a:spcPct val="120000"/>
              </a:lnSpc>
            </a:pPr>
            <a:endParaRPr lang="pl-PL" sz="3600" dirty="0" smtClean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pl-PL" sz="3600" dirty="0" smtClean="0">
                <a:latin typeface="Arial" charset="0"/>
                <a:cs typeface="Arial" charset="0"/>
              </a:rPr>
              <a:t>Dbać o środowisko fizyczne szkoły</a:t>
            </a:r>
            <a:br>
              <a:rPr lang="pl-PL" sz="3600" dirty="0" smtClean="0">
                <a:latin typeface="Arial" charset="0"/>
                <a:cs typeface="Arial" charset="0"/>
              </a:rPr>
            </a:br>
            <a:endParaRPr lang="pl-PL" sz="360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251520" y="2071688"/>
            <a:ext cx="8496943" cy="3935412"/>
          </a:xfrm>
        </p:spPr>
        <p:txBody>
          <a:bodyPr anchor="ctr">
            <a:normAutofit fontScale="92500"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endParaRPr lang="pl-PL" sz="2800" dirty="0" smtClean="0">
              <a:latin typeface="Calibri" pitchFamily="34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endParaRPr lang="pl-PL" sz="2800" dirty="0" smtClean="0">
              <a:latin typeface="Calibri" pitchFamily="34" charset="0"/>
            </a:endParaRPr>
          </a:p>
          <a:p>
            <a:pPr marL="621792" lvl="1" algn="ctr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None/>
              <a:defRPr/>
            </a:pPr>
            <a:r>
              <a:rPr lang="pl-PL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AKTYWIZACJĄ FIZYCZNĄ	</a:t>
            </a:r>
          </a:p>
          <a:p>
            <a:pPr marL="621792" lvl="1" algn="just" eaLnBrk="1" fontAlgn="auto" hangingPunct="1">
              <a:lnSpc>
                <a:spcPct val="120000"/>
              </a:lnSpc>
              <a:spcBef>
                <a:spcPts val="324"/>
              </a:spcBef>
              <a:spcAft>
                <a:spcPts val="0"/>
              </a:spcAft>
              <a:buNone/>
              <a:defRPr/>
            </a:pPr>
            <a:r>
              <a:rPr lang="pl-PL" sz="24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pl-PL" sz="2600" dirty="0" smtClean="0">
                <a:latin typeface="Arial" pitchFamily="34" charset="0"/>
                <a:cs typeface="Arial" pitchFamily="34" charset="0"/>
              </a:rPr>
              <a:t>obejmując uczniów nowymi formami zajęć, mobilizując do udziału w pozaszkolnych zawodach sportowych, realizując dodatkowe godziny </a:t>
            </a:r>
            <a:r>
              <a:rPr lang="pl-PL" sz="2600" dirty="0" err="1" smtClean="0">
                <a:latin typeface="Arial" pitchFamily="34" charset="0"/>
                <a:cs typeface="Arial" pitchFamily="34" charset="0"/>
              </a:rPr>
              <a:t>WF-u</a:t>
            </a:r>
            <a:r>
              <a:rPr lang="pl-PL" sz="2600" dirty="0" smtClean="0">
                <a:latin typeface="Arial" pitchFamily="34" charset="0"/>
                <a:cs typeface="Arial" pitchFamily="34" charset="0"/>
              </a:rPr>
              <a:t> w ramach klas profilowanych, realizując ciekawe programy sportowe na wszystkich poziomach, uświadamiając rodzicom znaczenie wysiłku fizycznego w rozwoju dziecka. 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0629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>
                <a:latin typeface="Arial" pitchFamily="34" charset="0"/>
                <a:cs typeface="Arial" pitchFamily="34" charset="0"/>
              </a:rPr>
              <a:t>Dzięki przeprowadzonej diagnozie dowiedzieliśmy się, na co ukierunkować nasze wytężone działania.</a:t>
            </a:r>
            <a:r>
              <a:rPr lang="pl-PL" sz="27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2700" dirty="0" smtClean="0">
                <a:latin typeface="Arial" pitchFamily="34" charset="0"/>
                <a:cs typeface="Arial" pitchFamily="34" charset="0"/>
              </a:rPr>
            </a:br>
            <a:r>
              <a:rPr lang="pl-PL" sz="2700" dirty="0" smtClean="0">
                <a:latin typeface="Arial" pitchFamily="34" charset="0"/>
                <a:cs typeface="Arial" pitchFamily="34" charset="0"/>
              </a:rPr>
              <a:t> W okresie przygotowawczym Programu, czyli w roku szkolnym 2015/16 pracowaliśmy nad:</a:t>
            </a:r>
            <a:br>
              <a:rPr lang="pl-PL" sz="2700" dirty="0" smtClean="0">
                <a:latin typeface="Arial" pitchFamily="34" charset="0"/>
                <a:cs typeface="Arial" pitchFamily="34" charset="0"/>
              </a:rPr>
            </a:br>
            <a:r>
              <a:rPr lang="pl-PL" sz="3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3200" dirty="0" smtClean="0">
                <a:latin typeface="Arial" pitchFamily="34" charset="0"/>
                <a:cs typeface="Arial" pitchFamily="34" charset="0"/>
              </a:rPr>
            </a:br>
            <a:endParaRPr lang="pl-PL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-963488"/>
            <a:ext cx="8229600" cy="165618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/>
              <a:t>        </a:t>
            </a:r>
            <a:br>
              <a:rPr lang="pl-PL" dirty="0" smtClean="0"/>
            </a:br>
            <a:r>
              <a:rPr lang="pl-PL" sz="4000" dirty="0" smtClean="0"/>
              <a:t> </a:t>
            </a:r>
            <a:br>
              <a:rPr lang="pl-PL" sz="4000" dirty="0" smtClean="0"/>
            </a:b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 smtClean="0">
                <a:ln>
                  <a:solidFill>
                    <a:schemeClr val="tx2">
                      <a:lumMod val="50000"/>
                    </a:schemeClr>
                  </a:solidFill>
                </a:ln>
              </a:rPr>
              <a:t>Sposoby realizacji</a:t>
            </a:r>
            <a:br>
              <a:rPr lang="pl-PL" sz="4000" dirty="0" smtClean="0">
                <a:ln>
                  <a:solidFill>
                    <a:schemeClr val="tx2">
                      <a:lumMod val="50000"/>
                    </a:schemeClr>
                  </a:solidFill>
                </a:ln>
              </a:rPr>
            </a:br>
            <a:r>
              <a:rPr lang="pl-PL" sz="4000" dirty="0" smtClean="0">
                <a:ln>
                  <a:solidFill>
                    <a:schemeClr val="tx2">
                      <a:lumMod val="50000"/>
                    </a:schemeClr>
                  </a:solidFill>
                </a:ln>
              </a:rPr>
              <a:t> czyli </a:t>
            </a:r>
            <a:br>
              <a:rPr lang="pl-PL" sz="4000" dirty="0" smtClean="0">
                <a:ln>
                  <a:solidFill>
                    <a:schemeClr val="tx2">
                      <a:lumMod val="50000"/>
                    </a:schemeClr>
                  </a:solidFill>
                </a:ln>
              </a:rPr>
            </a:br>
            <a:r>
              <a:rPr lang="pl-PL" sz="4000" dirty="0" smtClean="0">
                <a:ln>
                  <a:solidFill>
                    <a:schemeClr val="tx2">
                      <a:lumMod val="50000"/>
                    </a:schemeClr>
                  </a:solidFill>
                </a:ln>
              </a:rPr>
              <a:t> CHWALIMY SIĘ !</a:t>
            </a:r>
            <a:endParaRPr lang="pl-PL" dirty="0">
              <a:ln>
                <a:solidFill>
                  <a:schemeClr val="tx2">
                    <a:lumMod val="50000"/>
                  </a:schemeClr>
                </a:solidFill>
              </a:ln>
            </a:endParaRPr>
          </a:p>
        </p:txBody>
      </p:sp>
      <p:pic>
        <p:nvPicPr>
          <p:cNvPr id="5" name="Obraz 4" descr="2014_dzieci_z_puchar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2492896"/>
            <a:ext cx="2879564" cy="37641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1944216"/>
          </a:xfrm>
        </p:spPr>
        <p:txBody>
          <a:bodyPr>
            <a:noAutofit/>
          </a:bodyPr>
          <a:lstStyle/>
          <a:p>
            <a:pPr algn="just" eaLnBrk="1" hangingPunct="1">
              <a:buFont typeface="Wingdings 3" pitchFamily="18" charset="2"/>
              <a:buNone/>
            </a:pPr>
            <a:r>
              <a:rPr lang="pl-PL" sz="2400" dirty="0" smtClean="0">
                <a:latin typeface="Arial" charset="0"/>
                <a:cs typeface="Arial" charset="0"/>
              </a:rPr>
              <a:t>   </a:t>
            </a:r>
            <a:r>
              <a:rPr lang="pl-PL" sz="2400" dirty="0" smtClean="0">
                <a:latin typeface="Arial" charset="0"/>
                <a:cs typeface="Arial" charset="0"/>
              </a:rPr>
              <a:t>W roku szkolnym 2015/2016 po</a:t>
            </a:r>
            <a:r>
              <a:rPr lang="pl-PL" sz="2400" dirty="0" smtClean="0">
                <a:latin typeface="Arial" charset="0"/>
                <a:cs typeface="Arial" charset="0"/>
              </a:rPr>
              <a:t> </a:t>
            </a:r>
            <a:r>
              <a:rPr lang="pl-PL" sz="2400" dirty="0" smtClean="0">
                <a:latin typeface="Arial" charset="0"/>
                <a:cs typeface="Arial" charset="0"/>
              </a:rPr>
              <a:t>raz pierwszy w naszej szkole uczniowie mieli  możliwość uczestniczyć w darmowych zajęciach na basenie w </a:t>
            </a:r>
            <a:r>
              <a:rPr lang="pl-PL" sz="2400" dirty="0" err="1" smtClean="0">
                <a:latin typeface="Arial" charset="0"/>
                <a:cs typeface="Arial" charset="0"/>
              </a:rPr>
              <a:t>Aqua</a:t>
            </a:r>
            <a:r>
              <a:rPr lang="pl-PL" sz="2400" dirty="0" smtClean="0">
                <a:latin typeface="Arial" charset="0"/>
                <a:cs typeface="Arial" charset="0"/>
              </a:rPr>
              <a:t> Lublin pod okiem wykwalifikowanej kadry.  W zeszłym roku szkolnym aż 170 uczniów uczyło się pływać, wielu z dużym sukcesem!</a:t>
            </a:r>
          </a:p>
        </p:txBody>
      </p:sp>
      <p:sp>
        <p:nvSpPr>
          <p:cNvPr id="8194" name="Tytuł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98072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pl-PL" sz="1800" dirty="0" smtClean="0">
                <a:solidFill>
                  <a:srgbClr val="FF0000"/>
                </a:solidFill>
              </a:rPr>
              <a:t/>
            </a:r>
            <a:br>
              <a:rPr lang="pl-PL" sz="1800" dirty="0" smtClean="0">
                <a:solidFill>
                  <a:srgbClr val="FF0000"/>
                </a:solidFill>
              </a:rPr>
            </a:br>
            <a:r>
              <a:rPr lang="pl-PL" sz="1800" dirty="0" smtClean="0">
                <a:solidFill>
                  <a:srgbClr val="FF0000"/>
                </a:solidFill>
              </a:rPr>
              <a:t/>
            </a:r>
            <a:br>
              <a:rPr lang="pl-PL" sz="1800" dirty="0" smtClean="0">
                <a:solidFill>
                  <a:srgbClr val="FF0000"/>
                </a:solidFill>
              </a:rPr>
            </a:br>
            <a:r>
              <a:rPr lang="pl-PL" sz="7200" dirty="0" smtClean="0">
                <a:solidFill>
                  <a:srgbClr val="FF0000"/>
                </a:solidFill>
              </a:rPr>
              <a:t/>
            </a:r>
            <a:br>
              <a:rPr lang="pl-PL" sz="7200" dirty="0" smtClean="0">
                <a:solidFill>
                  <a:srgbClr val="FF0000"/>
                </a:solidFill>
              </a:rPr>
            </a:br>
            <a:r>
              <a:rPr lang="pl-PL" sz="72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pl-PL" sz="7200" dirty="0" smtClean="0">
                <a:solidFill>
                  <a:schemeClr val="bg2">
                    <a:lumMod val="50000"/>
                  </a:schemeClr>
                </a:solidFill>
              </a:rPr>
            </a:br>
            <a:endParaRPr lang="pl-PL" sz="40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5364" name="Picture 5" descr="Znalezione obrazy dla zapytania dzieci na basenie aQUa lubl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429000"/>
            <a:ext cx="3751262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5365" name="Picture 7" descr="C:\DOCUME~1\1\USTAWI~1\Temp\dsc_06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429000"/>
            <a:ext cx="3381375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6" name="pole tekstowe 5"/>
          <p:cNvSpPr txBox="1"/>
          <p:nvPr/>
        </p:nvSpPr>
        <p:spPr>
          <a:xfrm>
            <a:off x="1043608" y="404664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Lekcje </a:t>
            </a:r>
            <a:r>
              <a:rPr lang="pl-PL" sz="32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WF-u</a:t>
            </a:r>
            <a:r>
              <a:rPr lang="pl-PL" sz="3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na BASENIE!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Symbol zastępczy zawartości 2"/>
          <p:cNvSpPr>
            <a:spLocks noGrp="1"/>
          </p:cNvSpPr>
          <p:nvPr>
            <p:ph idx="1"/>
          </p:nvPr>
        </p:nvSpPr>
        <p:spPr>
          <a:xfrm>
            <a:off x="395536" y="3573016"/>
            <a:ext cx="8507288" cy="2083097"/>
          </a:xfrm>
        </p:spPr>
        <p:txBody>
          <a:bodyPr>
            <a:normAutofit/>
          </a:bodyPr>
          <a:lstStyle/>
          <a:p>
            <a:pPr algn="ctr" eaLnBrk="1" hangingPunct="1">
              <a:buNone/>
            </a:pPr>
            <a:r>
              <a:rPr lang="pl-PL" sz="2400" dirty="0" smtClean="0">
                <a:latin typeface="Arial" pitchFamily="34" charset="0"/>
                <a:cs typeface="Arial" pitchFamily="34" charset="0"/>
              </a:rPr>
              <a:t>	W roku szkolnym 2015/2016 program realizowały klasy I, natomiast w roku szkolnym 2016/2017 zajęcia te przeznaczone są dla klas III. </a:t>
            </a:r>
          </a:p>
          <a:p>
            <a:pPr algn="just" eaLnBrk="1" hangingPunct="1">
              <a:buNone/>
            </a:pPr>
            <a:r>
              <a:rPr lang="pl-PL" sz="2400" dirty="0" smtClean="0">
                <a:latin typeface="Arial" pitchFamily="34" charset="0"/>
                <a:cs typeface="Arial" pitchFamily="34" charset="0"/>
              </a:rPr>
              <a:t>   </a:t>
            </a:r>
          </a:p>
        </p:txBody>
      </p:sp>
      <p:sp>
        <p:nvSpPr>
          <p:cNvPr id="9218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800" dirty="0" smtClean="0">
                <a:solidFill>
                  <a:srgbClr val="FF0000"/>
                </a:solidFill>
              </a:rPr>
              <a:t>         </a:t>
            </a:r>
            <a:br>
              <a:rPr lang="pl-PL" sz="2800" dirty="0" smtClean="0">
                <a:solidFill>
                  <a:srgbClr val="FF0000"/>
                </a:solidFill>
              </a:rPr>
            </a:br>
            <a:r>
              <a:rPr lang="pl-PL" sz="2800" dirty="0" smtClean="0">
                <a:solidFill>
                  <a:srgbClr val="FF0000"/>
                </a:solidFill>
              </a:rPr>
              <a:t/>
            </a:r>
            <a:br>
              <a:rPr lang="pl-PL" sz="2800" dirty="0" smtClean="0">
                <a:solidFill>
                  <a:srgbClr val="FF0000"/>
                </a:solidFill>
              </a:rPr>
            </a:br>
            <a:r>
              <a:rPr lang="pl-PL" sz="2800" dirty="0" smtClean="0">
                <a:solidFill>
                  <a:srgbClr val="FF0000"/>
                </a:solidFill>
              </a:rPr>
              <a:t/>
            </a:r>
            <a:br>
              <a:rPr lang="pl-PL" sz="2800" dirty="0" smtClean="0">
                <a:solidFill>
                  <a:srgbClr val="FF0000"/>
                </a:solidFill>
              </a:rPr>
            </a:br>
            <a:r>
              <a:rPr lang="pl-PL" sz="2800" dirty="0" smtClean="0">
                <a:solidFill>
                  <a:srgbClr val="FF0000"/>
                </a:solidFill>
              </a:rPr>
              <a:t/>
            </a:r>
            <a:br>
              <a:rPr lang="pl-PL" sz="2800" dirty="0" smtClean="0">
                <a:solidFill>
                  <a:srgbClr val="FF0000"/>
                </a:solidFill>
              </a:rPr>
            </a:br>
            <a:r>
              <a:rPr lang="pl-PL" sz="4000" dirty="0" smtClean="0">
                <a:solidFill>
                  <a:srgbClr val="FF0000"/>
                </a:solidFill>
                <a:effectLst/>
                <a:latin typeface="Calibri" pitchFamily="34" charset="0"/>
              </a:rPr>
              <a:t>                 </a:t>
            </a:r>
            <a:r>
              <a:rPr lang="pl-PL" sz="4000" dirty="0" smtClean="0"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Realizacja </a:t>
            </a:r>
            <a:r>
              <a:rPr lang="pl-PL" sz="40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Programu </a:t>
            </a:r>
            <a:br>
              <a:rPr lang="pl-PL" sz="40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40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UMIEM PŁYWAĆ</a:t>
            </a:r>
            <a:br>
              <a:rPr lang="pl-PL" sz="40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pl-PL" sz="4000" dirty="0" smtClean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8" name="Picture 5" descr="http://lublin.eu/gfx/lublin/userfiles/_users/m-kozak/zdjecia/turniej_klas_profilowanych/festiwal_pr/indeks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38" y="642938"/>
            <a:ext cx="2024062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zawartości 2"/>
          <p:cNvSpPr>
            <a:spLocks noGrp="1"/>
          </p:cNvSpPr>
          <p:nvPr>
            <p:ph idx="1"/>
          </p:nvPr>
        </p:nvSpPr>
        <p:spPr>
          <a:xfrm>
            <a:off x="344611" y="1340768"/>
            <a:ext cx="4429125" cy="2500312"/>
          </a:xfrm>
        </p:spPr>
        <p:txBody>
          <a:bodyPr>
            <a:normAutofit/>
          </a:bodyPr>
          <a:lstStyle/>
          <a:p>
            <a:pPr algn="ctr" eaLnBrk="1" hangingPunct="1">
              <a:buNone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W roku szkolnym 2015/2016 </a:t>
            </a:r>
          </a:p>
          <a:p>
            <a:pPr algn="ctr" eaLnBrk="1" hangingPunct="1">
              <a:buNone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3 oddziały klasowe naszej szkoły</a:t>
            </a:r>
          </a:p>
          <a:p>
            <a:pPr algn="ctr" eaLnBrk="1" hangingPunct="1">
              <a:buFont typeface="Wingdings 3" pitchFamily="18" charset="2"/>
              <a:buNone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realizowały  dodatkowe lekcje 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WF-u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 eaLnBrk="1" hangingPunct="1">
              <a:buFont typeface="Wingdings 3" pitchFamily="18" charset="2"/>
              <a:buNone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trenując piłkę siatkową.</a:t>
            </a:r>
          </a:p>
          <a:p>
            <a:pPr algn="ctr" eaLnBrk="1" hangingPunct="1">
              <a:buFont typeface="Wingdings 3" pitchFamily="18" charset="2"/>
              <a:buNone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 W tym roku mamy już 5 klas profilowanych!</a:t>
            </a:r>
          </a:p>
        </p:txBody>
      </p:sp>
      <p:sp>
        <p:nvSpPr>
          <p:cNvPr id="1024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348692" cy="83671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pl-PL" sz="36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4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4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KLASY SPORTOWE</a:t>
            </a:r>
            <a:br>
              <a:rPr lang="pl-PL" sz="4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 profilu piłki siatkowej</a:t>
            </a:r>
            <a:r>
              <a:rPr lang="pl-PL" sz="4000" dirty="0" smtClean="0">
                <a:solidFill>
                  <a:srgbClr val="FF0000"/>
                </a:solidFill>
              </a:rPr>
              <a:t/>
            </a:r>
            <a:br>
              <a:rPr lang="pl-PL" sz="4000" dirty="0" smtClean="0">
                <a:solidFill>
                  <a:srgbClr val="FF0000"/>
                </a:solidFill>
              </a:rPr>
            </a:br>
            <a:endParaRPr lang="pl-PL" sz="4000" b="0" dirty="0" smtClean="0">
              <a:latin typeface="Calibri" pitchFamily="34" charset="0"/>
            </a:endParaRPr>
          </a:p>
        </p:txBody>
      </p:sp>
      <p:pic>
        <p:nvPicPr>
          <p:cNvPr id="17412" name="Picture 6" descr="WP_20161011_13_51_36_Pro"/>
          <p:cNvPicPr>
            <a:picLocks noChangeAspect="1" noChangeArrowheads="1"/>
          </p:cNvPicPr>
          <p:nvPr/>
        </p:nvPicPr>
        <p:blipFill>
          <a:blip r:embed="rId2" cstate="print">
            <a:lum bright="14000" contrast="24000"/>
          </a:blip>
          <a:srcRect/>
          <a:stretch>
            <a:fillRect/>
          </a:stretch>
        </p:blipFill>
        <p:spPr bwMode="auto">
          <a:xfrm>
            <a:off x="5000625" y="1214438"/>
            <a:ext cx="370840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7413" name="Picture 7" descr="WP_20161011_13_52_45_Pro"/>
          <p:cNvPicPr>
            <a:picLocks noChangeAspect="1" noChangeArrowheads="1"/>
          </p:cNvPicPr>
          <p:nvPr/>
        </p:nvPicPr>
        <p:blipFill>
          <a:blip r:embed="rId3" cstate="print">
            <a:lum bright="24000" contrast="42000"/>
          </a:blip>
          <a:srcRect/>
          <a:stretch>
            <a:fillRect/>
          </a:stretch>
        </p:blipFill>
        <p:spPr bwMode="auto">
          <a:xfrm>
            <a:off x="361988" y="3571874"/>
            <a:ext cx="4143375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7414" name="Picture 8" descr="WP_20161011_13_52_02_Pro"/>
          <p:cNvPicPr>
            <a:picLocks noChangeAspect="1" noChangeArrowheads="1"/>
          </p:cNvPicPr>
          <p:nvPr/>
        </p:nvPicPr>
        <p:blipFill>
          <a:blip r:embed="rId4" cstate="print">
            <a:lum bright="6000" contrast="14000"/>
          </a:blip>
          <a:srcRect/>
          <a:stretch>
            <a:fillRect/>
          </a:stretch>
        </p:blipFill>
        <p:spPr bwMode="auto">
          <a:xfrm>
            <a:off x="4786313" y="3643313"/>
            <a:ext cx="4033837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1774</TotalTime>
  <Words>587</Words>
  <Application>Microsoft Office PowerPoint</Application>
  <PresentationFormat>Pokaz na ekranie (4:3)</PresentationFormat>
  <Paragraphs>100</Paragraphs>
  <Slides>34</Slides>
  <Notes>3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35" baseType="lpstr">
      <vt:lpstr>Hol</vt:lpstr>
      <vt:lpstr>     Szkoła Podstawowa nr 24  w Lublinie im. Partyzantów Lubelszczyzny SZKOŁĄ PROMUJĄCĄ ZDROWIE  </vt:lpstr>
      <vt:lpstr>Miłe –           jeszcze milszego początki</vt:lpstr>
      <vt:lpstr> Zgodnie ze standardami SzPZ postanowiliśmy: </vt:lpstr>
      <vt:lpstr>Slajd 4</vt:lpstr>
      <vt:lpstr>   Dzięki przeprowadzonej diagnozie dowiedzieliśmy się, na co ukierunkować nasze wytężone działania.  W okresie przygotowawczym Programu, czyli w roku szkolnym 2015/16 pracowaliśmy nad:  </vt:lpstr>
      <vt:lpstr>               Sposoby realizacji  czyli   CHWALIMY SIĘ !</vt:lpstr>
      <vt:lpstr>    </vt:lpstr>
      <vt:lpstr>                              Realizacja Programu                  UMIEM PŁYWAĆ </vt:lpstr>
      <vt:lpstr>  KLASY SPORTOWE  o profilu piłki siatkowej </vt:lpstr>
      <vt:lpstr>   Nasi górą, czyli gimnastyka sportowa Program „Ruch radością dzieci”   </vt:lpstr>
      <vt:lpstr>Dbamy o właściwą postawę naszych uczniów realizując  zajęcia gimnastyki korekcyjnej</vt:lpstr>
      <vt:lpstr>A tak rozwijamy kulturę fizyczną na lekcjach WF-u w klasach młodszych</vt:lpstr>
      <vt:lpstr>Uczymy tańczyć - Ruch przy dźwiękach muzyki- podczas zajęć dodatkowych...</vt:lpstr>
      <vt:lpstr>…na zajęciach w szkolnej świetlicy… </vt:lpstr>
      <vt:lpstr>…w Zeróweczce!...</vt:lpstr>
      <vt:lpstr>   ...oraz podziwiamy naszych uczniów, którzy doskonalą swoje umiejętności taneczne poza szkołą </vt:lpstr>
      <vt:lpstr>Realizujemy gry i zabawy ruchowe  w salach…</vt:lpstr>
      <vt:lpstr>…i na wolnym powietrzu!</vt:lpstr>
      <vt:lpstr>W zeszłym roku szkolnym wielokrotnie reprezentowaliśmy szkołę w różnorodnych zawodach sportowych…</vt:lpstr>
      <vt:lpstr>I odnosiliśmy SUKCESY!</vt:lpstr>
      <vt:lpstr>Slajd 21</vt:lpstr>
      <vt:lpstr>Naszą ulubioną dyscypliną jest piłka siatkowa</vt:lpstr>
      <vt:lpstr>Slajd 23</vt:lpstr>
      <vt:lpstr>Szkolny Dzień Sportu</vt:lpstr>
      <vt:lpstr>Slajd 25</vt:lpstr>
      <vt:lpstr>Slajd 26</vt:lpstr>
      <vt:lpstr> O sporcie teoretycznie  czyli konkurs Higienicznie, zdrowo i sportowo </vt:lpstr>
      <vt:lpstr>Slajd 28</vt:lpstr>
      <vt:lpstr> Uczyliśmy zasad  zdrowego odżywiania </vt:lpstr>
      <vt:lpstr>Dbaliśmy o bezpieczeństwo i zdrowie fizyczne  </vt:lpstr>
      <vt:lpstr>Wzmacnialiśmy zdrowie    psychiczne</vt:lpstr>
      <vt:lpstr>Slajd 32</vt:lpstr>
      <vt:lpstr>    Nadal pracujemy nad kolejnymi                zadaniami  </vt:lpstr>
      <vt:lpstr>                                                                                    Magdalena Hładuniuk                                        Monika Nieściór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Szkoła Podstawowa Szkoła Promująca Zdrowie</dc:title>
  <dc:creator>Bonnie Moorhen</dc:creator>
  <cp:lastModifiedBy>DLA KAŻDEGO</cp:lastModifiedBy>
  <cp:revision>161</cp:revision>
  <dcterms:created xsi:type="dcterms:W3CDTF">2016-10-09T19:14:19Z</dcterms:created>
  <dcterms:modified xsi:type="dcterms:W3CDTF">2016-10-19T14:18:48Z</dcterms:modified>
</cp:coreProperties>
</file>